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8" r:id="rId3"/>
    <p:sldId id="266" r:id="rId4"/>
    <p:sldId id="257" r:id="rId5"/>
    <p:sldId id="258" r:id="rId6"/>
    <p:sldId id="267" r:id="rId7"/>
    <p:sldId id="265" r:id="rId8"/>
    <p:sldId id="259" r:id="rId9"/>
    <p:sldId id="269" r:id="rId10"/>
    <p:sldId id="262" r:id="rId11"/>
    <p:sldId id="358" r:id="rId12"/>
    <p:sldId id="260" r:id="rId13"/>
    <p:sldId id="261" r:id="rId14"/>
    <p:sldId id="359" r:id="rId15"/>
    <p:sldId id="360" r:id="rId16"/>
    <p:sldId id="361" r:id="rId17"/>
    <p:sldId id="362" r:id="rId18"/>
    <p:sldId id="263" r:id="rId19"/>
    <p:sldId id="299" r:id="rId20"/>
    <p:sldId id="340" r:id="rId21"/>
    <p:sldId id="341" r:id="rId22"/>
    <p:sldId id="344" r:id="rId23"/>
    <p:sldId id="357" r:id="rId24"/>
    <p:sldId id="283" r:id="rId25"/>
    <p:sldId id="335" r:id="rId26"/>
    <p:sldId id="284" r:id="rId27"/>
    <p:sldId id="355" r:id="rId28"/>
    <p:sldId id="348" r:id="rId29"/>
    <p:sldId id="354" r:id="rId30"/>
    <p:sldId id="304" r:id="rId31"/>
    <p:sldId id="336" r:id="rId32"/>
    <p:sldId id="306" r:id="rId33"/>
    <p:sldId id="337" r:id="rId34"/>
    <p:sldId id="334" r:id="rId35"/>
    <p:sldId id="363" r:id="rId36"/>
    <p:sldId id="364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3333" autoAdjust="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33C90-C59C-4F8C-86A8-15180FDD73F9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F6FE6-914C-47B8-8A5B-D5D9BAB1EA2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1804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9566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Waar komt die andere 64% vandaan? Fossiele mobiliteit, niet-industriële bedrijven en landbouw.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7329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- Verschillende ‘maten’: groot en klein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275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Wat is kansrijk in uw buurten?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8A791-D8E8-4C23-A528-EAEB42DC40E7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07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27EDBA-11AF-766F-7D3A-741449D683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104A5EC-44BA-2020-445A-4AAE4D605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58A846B-25BD-4D04-6E42-B123AF9B5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47F7586-32BD-B70C-A5B4-4576E6DF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7BD4C4-A25C-4414-4D3C-E8849678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6557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36469D-064B-BD93-BF07-E26D008A1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7C37A7D-471B-5EB6-1272-22FA719ED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81299B6-4245-AD9D-8EAE-3E0DFC1A1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C17472-F62D-09C7-FA0B-AECB2BC8E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4A72AC-B44D-EA5D-DB0E-7A26C7AB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17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2DF4698-2E48-C6B1-1F93-3779AB4635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49684F-29A0-F68D-5F15-C19E29F4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D5CD950-0E1C-3DD0-452D-F92721A24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C488BC-A304-6FB9-BB95-D56A564D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429BDC9-F8E6-E7DC-F3DB-6DBA9E0A5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15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lide (blauw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Achtergrond">
            <a:extLst>
              <a:ext uri="{FF2B5EF4-FFF2-40B4-BE49-F238E27FC236}">
                <a16:creationId xmlns:a16="http://schemas.microsoft.com/office/drawing/2014/main" id="{E56EE332-3585-49B6-BE46-CC2079F8F813}"/>
              </a:ext>
            </a:extLst>
          </p:cNvPr>
          <p:cNvSpPr/>
          <p:nvPr userDrawn="1"/>
        </p:nvSpPr>
        <p:spPr>
          <a:xfrm>
            <a:off x="0" y="844914"/>
            <a:ext cx="12202750" cy="60130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6" name="Gouden lijn">
            <a:extLst>
              <a:ext uri="{FF2B5EF4-FFF2-40B4-BE49-F238E27FC236}">
                <a16:creationId xmlns:a16="http://schemas.microsoft.com/office/drawing/2014/main" id="{07FFCEC0-ABB5-4A76-A7E4-74506CE6AC87}"/>
              </a:ext>
            </a:extLst>
          </p:cNvPr>
          <p:cNvSpPr/>
          <p:nvPr userDrawn="1"/>
        </p:nvSpPr>
        <p:spPr>
          <a:xfrm>
            <a:off x="-1" y="819132"/>
            <a:ext cx="12202751" cy="25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Kroon">
            <a:extLst>
              <a:ext uri="{FF2B5EF4-FFF2-40B4-BE49-F238E27FC236}">
                <a16:creationId xmlns:a16="http://schemas.microsoft.com/office/drawing/2014/main" id="{F29518B6-5FC3-44ED-ACF9-CBACFF866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6"/>
          <a:stretch/>
        </p:blipFill>
        <p:spPr>
          <a:xfrm>
            <a:off x="0" y="1656144"/>
            <a:ext cx="4061930" cy="5133277"/>
          </a:xfrm>
          <a:prstGeom prst="rect">
            <a:avLst/>
          </a:prstGeom>
        </p:spPr>
      </p:pic>
      <p:sp>
        <p:nvSpPr>
          <p:cNvPr id="5" name="Slidenaam"/>
          <p:cNvSpPr txBox="1"/>
          <p:nvPr userDrawn="1"/>
        </p:nvSpPr>
        <p:spPr>
          <a:xfrm>
            <a:off x="-10750" y="-55007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0" spc="50" baseline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Titel slide (blauw)</a:t>
            </a:r>
          </a:p>
        </p:txBody>
      </p:sp>
      <p:sp>
        <p:nvSpPr>
          <p:cNvPr id="85" name="Subtitel">
            <a:extLst>
              <a:ext uri="{FF2B5EF4-FFF2-40B4-BE49-F238E27FC236}">
                <a16:creationId xmlns:a16="http://schemas.microsoft.com/office/drawing/2014/main" id="{ABBAB5FE-FF44-4C43-B285-08051429F64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599622" y="3437397"/>
            <a:ext cx="10989114" cy="555625"/>
          </a:xfrm>
        </p:spPr>
        <p:txBody>
          <a:bodyPr/>
          <a:lstStyle>
            <a:lvl1pPr marL="0" indent="0">
              <a:buNone/>
              <a:defRPr sz="25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80" name="Titel">
            <a:extLst>
              <a:ext uri="{FF2B5EF4-FFF2-40B4-BE49-F238E27FC236}">
                <a16:creationId xmlns:a16="http://schemas.microsoft.com/office/drawing/2014/main" id="{A854FDEF-3FF4-4F9E-984F-C653B6D83BDD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99536" y="2775138"/>
            <a:ext cx="10989114" cy="762000"/>
          </a:xfrm>
        </p:spPr>
        <p:txBody>
          <a:bodyPr/>
          <a:lstStyle>
            <a:lvl1pPr marL="0" indent="0">
              <a:buNone/>
              <a:defRPr sz="4500" spc="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" name="Datum"/>
          <p:cNvSpPr>
            <a:spLocks noGrp="1"/>
          </p:cNvSpPr>
          <p:nvPr userDrawn="1">
            <p:ph type="dt" sz="half" idx="10"/>
          </p:nvPr>
        </p:nvSpPr>
        <p:spPr>
          <a:xfrm>
            <a:off x="600967" y="234417"/>
            <a:ext cx="2044700" cy="365125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 sz="1200">
                <a:solidFill>
                  <a:schemeClr val="tx2"/>
                </a:solidFill>
                <a:latin typeface="HelveNue  (Hoofdtekst)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699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lide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naam"/>
          <p:cNvSpPr txBox="1"/>
          <p:nvPr userDrawn="1"/>
        </p:nvSpPr>
        <p:spPr>
          <a:xfrm>
            <a:off x="-10750" y="-55007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0" spc="50" baseline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Titel slide (Wit)</a:t>
            </a:r>
          </a:p>
        </p:txBody>
      </p:sp>
      <p:sp>
        <p:nvSpPr>
          <p:cNvPr id="86" name="Gouden lijn">
            <a:extLst>
              <a:ext uri="{FF2B5EF4-FFF2-40B4-BE49-F238E27FC236}">
                <a16:creationId xmlns:a16="http://schemas.microsoft.com/office/drawing/2014/main" id="{07FFCEC0-ABB5-4A76-A7E4-74506CE6AC87}"/>
              </a:ext>
            </a:extLst>
          </p:cNvPr>
          <p:cNvSpPr/>
          <p:nvPr userDrawn="1"/>
        </p:nvSpPr>
        <p:spPr>
          <a:xfrm>
            <a:off x="-1" y="819132"/>
            <a:ext cx="12202751" cy="25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2" name="Kroon">
            <a:extLst>
              <a:ext uri="{FF2B5EF4-FFF2-40B4-BE49-F238E27FC236}">
                <a16:creationId xmlns:a16="http://schemas.microsoft.com/office/drawing/2014/main" id="{16FBAC7B-11B1-4FAB-BFF4-1E0BF7614859}"/>
              </a:ext>
            </a:extLst>
          </p:cNvPr>
          <p:cNvGrpSpPr/>
          <p:nvPr userDrawn="1"/>
        </p:nvGrpSpPr>
        <p:grpSpPr>
          <a:xfrm>
            <a:off x="-856967" y="1659891"/>
            <a:ext cx="4925729" cy="5129530"/>
            <a:chOff x="-856967" y="1659891"/>
            <a:chExt cx="4925729" cy="5129530"/>
          </a:xfrm>
          <a:solidFill>
            <a:srgbClr val="DEE2ED"/>
          </a:solidFill>
        </p:grpSpPr>
        <p:sp>
          <p:nvSpPr>
            <p:cNvPr id="33" name="Vrije vorm: vorm 32">
              <a:extLst>
                <a:ext uri="{FF2B5EF4-FFF2-40B4-BE49-F238E27FC236}">
                  <a16:creationId xmlns:a16="http://schemas.microsoft.com/office/drawing/2014/main" id="{032D8FA9-1790-4A55-BDD5-A06ACC2C15A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175" y="5734356"/>
              <a:ext cx="2610836" cy="1055065"/>
            </a:xfrm>
            <a:custGeom>
              <a:avLst/>
              <a:gdLst>
                <a:gd name="connsiteX0" fmla="*/ 2167347 w 2610836"/>
                <a:gd name="connsiteY0" fmla="*/ 0 h 1055065"/>
                <a:gd name="connsiteX1" fmla="*/ 2410151 w 2610836"/>
                <a:gd name="connsiteY1" fmla="*/ 148951 h 1055065"/>
                <a:gd name="connsiteX2" fmla="*/ 2610836 w 2610836"/>
                <a:gd name="connsiteY2" fmla="*/ 315278 h 1055065"/>
                <a:gd name="connsiteX3" fmla="*/ 2271406 w 2610836"/>
                <a:gd name="connsiteY3" fmla="*/ 702549 h 1055065"/>
                <a:gd name="connsiteX4" fmla="*/ 1498397 w 2610836"/>
                <a:gd name="connsiteY4" fmla="*/ 997968 h 1055065"/>
                <a:gd name="connsiteX5" fmla="*/ 854223 w 2610836"/>
                <a:gd name="connsiteY5" fmla="*/ 1055065 h 1055065"/>
                <a:gd name="connsiteX6" fmla="*/ 210048 w 2610836"/>
                <a:gd name="connsiteY6" fmla="*/ 997968 h 1055065"/>
                <a:gd name="connsiteX7" fmla="*/ 11183 w 2610836"/>
                <a:gd name="connsiteY7" fmla="*/ 950063 h 1055065"/>
                <a:gd name="connsiteX8" fmla="*/ 0 w 2610836"/>
                <a:gd name="connsiteY8" fmla="*/ 946463 h 1055065"/>
                <a:gd name="connsiteX9" fmla="*/ 0 w 2610836"/>
                <a:gd name="connsiteY9" fmla="*/ 266160 h 1055065"/>
                <a:gd name="connsiteX10" fmla="*/ 97628 w 2610836"/>
                <a:gd name="connsiteY10" fmla="*/ 296970 h 1055065"/>
                <a:gd name="connsiteX11" fmla="*/ 452852 w 2610836"/>
                <a:gd name="connsiteY11" fmla="*/ 364929 h 1055065"/>
                <a:gd name="connsiteX12" fmla="*/ 848663 w 2610836"/>
                <a:gd name="connsiteY12" fmla="*/ 392488 h 1055065"/>
                <a:gd name="connsiteX13" fmla="*/ 852985 w 2610836"/>
                <a:gd name="connsiteY13" fmla="*/ 392292 h 1055065"/>
                <a:gd name="connsiteX14" fmla="*/ 857310 w 2610836"/>
                <a:gd name="connsiteY14" fmla="*/ 392488 h 1055065"/>
                <a:gd name="connsiteX15" fmla="*/ 1255593 w 2610836"/>
                <a:gd name="connsiteY15" fmla="*/ 364929 h 1055065"/>
                <a:gd name="connsiteX16" fmla="*/ 1889857 w 2610836"/>
                <a:gd name="connsiteY16" fmla="*/ 201083 h 1055065"/>
                <a:gd name="connsiteX17" fmla="*/ 2167347 w 2610836"/>
                <a:gd name="connsiteY17" fmla="*/ 0 h 105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0836" h="1055065">
                  <a:moveTo>
                    <a:pt x="2167347" y="0"/>
                  </a:moveTo>
                  <a:cubicBezTo>
                    <a:pt x="2167347" y="0"/>
                    <a:pt x="2323435" y="81923"/>
                    <a:pt x="2410151" y="148951"/>
                  </a:cubicBezTo>
                  <a:cubicBezTo>
                    <a:pt x="2459703" y="186188"/>
                    <a:pt x="2610836" y="315278"/>
                    <a:pt x="2610836" y="315278"/>
                  </a:cubicBezTo>
                  <a:cubicBezTo>
                    <a:pt x="2608359" y="362446"/>
                    <a:pt x="2514210" y="551117"/>
                    <a:pt x="2271406" y="702549"/>
                  </a:cubicBezTo>
                  <a:cubicBezTo>
                    <a:pt x="2028602" y="853982"/>
                    <a:pt x="1761022" y="943352"/>
                    <a:pt x="1498397" y="997968"/>
                  </a:cubicBezTo>
                  <a:cubicBezTo>
                    <a:pt x="1233294" y="1052583"/>
                    <a:pt x="854223" y="1055065"/>
                    <a:pt x="854223" y="1055065"/>
                  </a:cubicBezTo>
                  <a:cubicBezTo>
                    <a:pt x="854223" y="1055065"/>
                    <a:pt x="472673" y="1052583"/>
                    <a:pt x="210048" y="997968"/>
                  </a:cubicBezTo>
                  <a:cubicBezTo>
                    <a:pt x="143773" y="984314"/>
                    <a:pt x="77342" y="968488"/>
                    <a:pt x="11183" y="950063"/>
                  </a:cubicBezTo>
                  <a:lnTo>
                    <a:pt x="0" y="946463"/>
                  </a:lnTo>
                  <a:lnTo>
                    <a:pt x="0" y="266160"/>
                  </a:lnTo>
                  <a:lnTo>
                    <a:pt x="97628" y="296970"/>
                  </a:lnTo>
                  <a:cubicBezTo>
                    <a:pt x="197041" y="324588"/>
                    <a:pt x="309152" y="347552"/>
                    <a:pt x="452852" y="364929"/>
                  </a:cubicBezTo>
                  <a:cubicBezTo>
                    <a:pt x="702161" y="395340"/>
                    <a:pt x="822479" y="393439"/>
                    <a:pt x="848663" y="392488"/>
                  </a:cubicBezTo>
                  <a:lnTo>
                    <a:pt x="852985" y="392292"/>
                  </a:lnTo>
                  <a:lnTo>
                    <a:pt x="857310" y="392488"/>
                  </a:lnTo>
                  <a:cubicBezTo>
                    <a:pt x="883528" y="393439"/>
                    <a:pt x="1004117" y="395340"/>
                    <a:pt x="1255593" y="364929"/>
                  </a:cubicBezTo>
                  <a:cubicBezTo>
                    <a:pt x="1540516" y="330174"/>
                    <a:pt x="1701559" y="273076"/>
                    <a:pt x="1889857" y="201083"/>
                  </a:cubicBezTo>
                  <a:cubicBezTo>
                    <a:pt x="2075676" y="126608"/>
                    <a:pt x="2167347" y="0"/>
                    <a:pt x="216734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DD0DB557-34CF-4D7A-9471-A06CA4876B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8898" y="5253071"/>
              <a:ext cx="7434" cy="125"/>
            </a:xfrm>
            <a:custGeom>
              <a:avLst/>
              <a:gdLst>
                <a:gd name="connsiteX0" fmla="*/ 0 w 7434"/>
                <a:gd name="connsiteY0" fmla="*/ 0 h 125"/>
                <a:gd name="connsiteX1" fmla="*/ 7434 w 7434"/>
                <a:gd name="connsiteY1" fmla="*/ 0 h 125"/>
                <a:gd name="connsiteX2" fmla="*/ 3717 w 7434"/>
                <a:gd name="connsiteY2" fmla="*/ 125 h 125"/>
                <a:gd name="connsiteX3" fmla="*/ 0 w 7434"/>
                <a:gd name="connsiteY3" fmla="*/ 0 h 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34" h="125">
                  <a:moveTo>
                    <a:pt x="0" y="0"/>
                  </a:moveTo>
                  <a:cubicBezTo>
                    <a:pt x="0" y="0"/>
                    <a:pt x="0" y="0"/>
                    <a:pt x="7434" y="0"/>
                  </a:cubicBezTo>
                  <a:lnTo>
                    <a:pt x="3717" y="1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26810FAF-A7E5-43EE-897C-9C1F41F1FC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3174" y="5253196"/>
              <a:ext cx="2613971" cy="667717"/>
            </a:xfrm>
            <a:custGeom>
              <a:avLst/>
              <a:gdLst>
                <a:gd name="connsiteX0" fmla="*/ 855790 w 2613971"/>
                <a:gd name="connsiteY0" fmla="*/ 0 h 667717"/>
                <a:gd name="connsiteX1" fmla="*/ 1117070 w 2613971"/>
                <a:gd name="connsiteY1" fmla="*/ 8783 h 667717"/>
                <a:gd name="connsiteX2" fmla="*/ 2113404 w 2613971"/>
                <a:gd name="connsiteY2" fmla="*/ 233248 h 667717"/>
                <a:gd name="connsiteX3" fmla="*/ 2613971 w 2613971"/>
                <a:gd name="connsiteY3" fmla="*/ 667717 h 667717"/>
                <a:gd name="connsiteX4" fmla="*/ 2447941 w 2613971"/>
                <a:gd name="connsiteY4" fmla="*/ 538618 h 667717"/>
                <a:gd name="connsiteX5" fmla="*/ 1977111 w 2613971"/>
                <a:gd name="connsiteY5" fmla="*/ 285384 h 667717"/>
                <a:gd name="connsiteX6" fmla="*/ 1387333 w 2613971"/>
                <a:gd name="connsiteY6" fmla="*/ 151319 h 667717"/>
                <a:gd name="connsiteX7" fmla="*/ 855825 w 2613971"/>
                <a:gd name="connsiteY7" fmla="*/ 116569 h 667717"/>
                <a:gd name="connsiteX8" fmla="*/ 855790 w 2613971"/>
                <a:gd name="connsiteY8" fmla="*/ 116569 h 667717"/>
                <a:gd name="connsiteX9" fmla="*/ 859507 w 2613971"/>
                <a:gd name="connsiteY9" fmla="*/ 116561 h 667717"/>
                <a:gd name="connsiteX10" fmla="*/ 852073 w 2613971"/>
                <a:gd name="connsiteY10" fmla="*/ 116561 h 667717"/>
                <a:gd name="connsiteX11" fmla="*/ 855790 w 2613971"/>
                <a:gd name="connsiteY11" fmla="*/ 116569 h 667717"/>
                <a:gd name="connsiteX12" fmla="*/ 855755 w 2613971"/>
                <a:gd name="connsiteY12" fmla="*/ 116569 h 667717"/>
                <a:gd name="connsiteX13" fmla="*/ 324247 w 2613971"/>
                <a:gd name="connsiteY13" fmla="*/ 151319 h 667717"/>
                <a:gd name="connsiteX14" fmla="*/ 9723 w 2613971"/>
                <a:gd name="connsiteY14" fmla="*/ 206743 h 667717"/>
                <a:gd name="connsiteX15" fmla="*/ 0 w 2613971"/>
                <a:gd name="connsiteY15" fmla="*/ 209109 h 667717"/>
                <a:gd name="connsiteX16" fmla="*/ 0 w 2613971"/>
                <a:gd name="connsiteY16" fmla="*/ 100102 h 667717"/>
                <a:gd name="connsiteX17" fmla="*/ 58558 w 2613971"/>
                <a:gd name="connsiteY17" fmla="*/ 85976 h 667717"/>
                <a:gd name="connsiteX18" fmla="*/ 594510 w 2613971"/>
                <a:gd name="connsiteY18" fmla="*/ 8783 h 667717"/>
                <a:gd name="connsiteX19" fmla="*/ 855790 w 2613971"/>
                <a:gd name="connsiteY19" fmla="*/ 0 h 667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13971" h="667717">
                  <a:moveTo>
                    <a:pt x="855790" y="0"/>
                  </a:moveTo>
                  <a:lnTo>
                    <a:pt x="1117070" y="8783"/>
                  </a:lnTo>
                  <a:cubicBezTo>
                    <a:pt x="1702782" y="48598"/>
                    <a:pt x="2057028" y="209352"/>
                    <a:pt x="2113404" y="233248"/>
                  </a:cubicBezTo>
                  <a:cubicBezTo>
                    <a:pt x="2180311" y="258074"/>
                    <a:pt x="2584234" y="431862"/>
                    <a:pt x="2613971" y="667717"/>
                  </a:cubicBezTo>
                  <a:cubicBezTo>
                    <a:pt x="2613971" y="667717"/>
                    <a:pt x="2502459" y="578341"/>
                    <a:pt x="2447941" y="538618"/>
                  </a:cubicBezTo>
                  <a:cubicBezTo>
                    <a:pt x="2393424" y="496412"/>
                    <a:pt x="2217482" y="369795"/>
                    <a:pt x="1977111" y="285384"/>
                  </a:cubicBezTo>
                  <a:cubicBezTo>
                    <a:pt x="1736739" y="198490"/>
                    <a:pt x="1451763" y="158767"/>
                    <a:pt x="1387333" y="151319"/>
                  </a:cubicBezTo>
                  <a:cubicBezTo>
                    <a:pt x="1194509" y="118734"/>
                    <a:pt x="892787" y="116697"/>
                    <a:pt x="855825" y="116569"/>
                  </a:cubicBezTo>
                  <a:lnTo>
                    <a:pt x="855790" y="116569"/>
                  </a:lnTo>
                  <a:lnTo>
                    <a:pt x="859507" y="116561"/>
                  </a:lnTo>
                  <a:lnTo>
                    <a:pt x="852073" y="116561"/>
                  </a:lnTo>
                  <a:lnTo>
                    <a:pt x="855790" y="116569"/>
                  </a:lnTo>
                  <a:lnTo>
                    <a:pt x="855755" y="116569"/>
                  </a:lnTo>
                  <a:cubicBezTo>
                    <a:pt x="818793" y="116697"/>
                    <a:pt x="517071" y="118734"/>
                    <a:pt x="324247" y="151319"/>
                  </a:cubicBezTo>
                  <a:cubicBezTo>
                    <a:pt x="283979" y="155974"/>
                    <a:pt x="157559" y="173237"/>
                    <a:pt x="9723" y="206743"/>
                  </a:cubicBezTo>
                  <a:lnTo>
                    <a:pt x="0" y="209109"/>
                  </a:lnTo>
                  <a:lnTo>
                    <a:pt x="0" y="100102"/>
                  </a:lnTo>
                  <a:lnTo>
                    <a:pt x="58558" y="85976"/>
                  </a:lnTo>
                  <a:cubicBezTo>
                    <a:pt x="205668" y="52648"/>
                    <a:pt x="385327" y="23003"/>
                    <a:pt x="594510" y="8783"/>
                  </a:cubicBezTo>
                  <a:lnTo>
                    <a:pt x="85579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36" name="Freeform 77">
              <a:extLst>
                <a:ext uri="{FF2B5EF4-FFF2-40B4-BE49-F238E27FC236}">
                  <a16:creationId xmlns:a16="http://schemas.microsoft.com/office/drawing/2014/main" id="{838F775F-9352-40B4-AA39-3739633F249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5321" y="1659891"/>
              <a:ext cx="515775" cy="945326"/>
            </a:xfrm>
            <a:custGeom>
              <a:avLst/>
              <a:gdLst>
                <a:gd name="T0" fmla="*/ 165 w 329"/>
                <a:gd name="T1" fmla="*/ 0 h 603"/>
                <a:gd name="T2" fmla="*/ 0 w 329"/>
                <a:gd name="T3" fmla="*/ 302 h 603"/>
                <a:gd name="T4" fmla="*/ 166 w 329"/>
                <a:gd name="T5" fmla="*/ 603 h 603"/>
                <a:gd name="T6" fmla="*/ 168 w 329"/>
                <a:gd name="T7" fmla="*/ 603 h 603"/>
                <a:gd name="T8" fmla="*/ 329 w 329"/>
                <a:gd name="T9" fmla="*/ 302 h 603"/>
                <a:gd name="T10" fmla="*/ 165 w 329"/>
                <a:gd name="T11" fmla="*/ 0 h 603"/>
                <a:gd name="T12" fmla="*/ 165 w 329"/>
                <a:gd name="T13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9" h="603">
                  <a:moveTo>
                    <a:pt x="165" y="0"/>
                  </a:moveTo>
                  <a:lnTo>
                    <a:pt x="0" y="302"/>
                  </a:lnTo>
                  <a:lnTo>
                    <a:pt x="166" y="603"/>
                  </a:lnTo>
                  <a:lnTo>
                    <a:pt x="168" y="603"/>
                  </a:lnTo>
                  <a:lnTo>
                    <a:pt x="329" y="302"/>
                  </a:lnTo>
                  <a:lnTo>
                    <a:pt x="165" y="0"/>
                  </a:lnTo>
                  <a:lnTo>
                    <a:pt x="16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7" name="Freeform 79">
              <a:extLst>
                <a:ext uri="{FF2B5EF4-FFF2-40B4-BE49-F238E27FC236}">
                  <a16:creationId xmlns:a16="http://schemas.microsoft.com/office/drawing/2014/main" id="{067819A7-7A38-4E1B-85EA-E072B6F4B6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217302" y="1912291"/>
              <a:ext cx="495395" cy="910836"/>
            </a:xfrm>
            <a:custGeom>
              <a:avLst/>
              <a:gdLst>
                <a:gd name="T0" fmla="*/ 76 w 316"/>
                <a:gd name="T1" fmla="*/ 581 h 581"/>
                <a:gd name="T2" fmla="*/ 316 w 316"/>
                <a:gd name="T3" fmla="*/ 336 h 581"/>
                <a:gd name="T4" fmla="*/ 238 w 316"/>
                <a:gd name="T5" fmla="*/ 0 h 581"/>
                <a:gd name="T6" fmla="*/ 238 w 316"/>
                <a:gd name="T7" fmla="*/ 0 h 581"/>
                <a:gd name="T8" fmla="*/ 0 w 316"/>
                <a:gd name="T9" fmla="*/ 247 h 581"/>
                <a:gd name="T10" fmla="*/ 74 w 316"/>
                <a:gd name="T11" fmla="*/ 581 h 581"/>
                <a:gd name="T12" fmla="*/ 76 w 316"/>
                <a:gd name="T13" fmla="*/ 58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6" h="581">
                  <a:moveTo>
                    <a:pt x="76" y="581"/>
                  </a:moveTo>
                  <a:lnTo>
                    <a:pt x="316" y="336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0" y="247"/>
                  </a:lnTo>
                  <a:lnTo>
                    <a:pt x="74" y="581"/>
                  </a:lnTo>
                  <a:lnTo>
                    <a:pt x="76" y="5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8" name="Freeform 80">
              <a:extLst>
                <a:ext uri="{FF2B5EF4-FFF2-40B4-BE49-F238E27FC236}">
                  <a16:creationId xmlns:a16="http://schemas.microsoft.com/office/drawing/2014/main" id="{B1285348-1180-47F6-9F54-98E3B09B731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3895" y="3041039"/>
              <a:ext cx="1003331" cy="1577111"/>
            </a:xfrm>
            <a:custGeom>
              <a:avLst/>
              <a:gdLst>
                <a:gd name="T0" fmla="*/ 205 w 405"/>
                <a:gd name="T1" fmla="*/ 425 h 635"/>
                <a:gd name="T2" fmla="*/ 244 w 405"/>
                <a:gd name="T3" fmla="*/ 424 h 635"/>
                <a:gd name="T4" fmla="*/ 329 w 405"/>
                <a:gd name="T5" fmla="*/ 321 h 635"/>
                <a:gd name="T6" fmla="*/ 205 w 405"/>
                <a:gd name="T7" fmla="*/ 385 h 635"/>
                <a:gd name="T8" fmla="*/ 204 w 405"/>
                <a:gd name="T9" fmla="*/ 385 h 635"/>
                <a:gd name="T10" fmla="*/ 80 w 405"/>
                <a:gd name="T11" fmla="*/ 321 h 635"/>
                <a:gd name="T12" fmla="*/ 165 w 405"/>
                <a:gd name="T13" fmla="*/ 424 h 635"/>
                <a:gd name="T14" fmla="*/ 204 w 405"/>
                <a:gd name="T15" fmla="*/ 425 h 635"/>
                <a:gd name="T16" fmla="*/ 205 w 405"/>
                <a:gd name="T17" fmla="*/ 425 h 635"/>
                <a:gd name="T18" fmla="*/ 202 w 405"/>
                <a:gd name="T19" fmla="*/ 628 h 635"/>
                <a:gd name="T20" fmla="*/ 116 w 405"/>
                <a:gd name="T21" fmla="*/ 635 h 635"/>
                <a:gd name="T22" fmla="*/ 180 w 405"/>
                <a:gd name="T23" fmla="*/ 584 h 635"/>
                <a:gd name="T24" fmla="*/ 163 w 405"/>
                <a:gd name="T25" fmla="*/ 429 h 635"/>
                <a:gd name="T26" fmla="*/ 86 w 405"/>
                <a:gd name="T27" fmla="*/ 426 h 635"/>
                <a:gd name="T28" fmla="*/ 17 w 405"/>
                <a:gd name="T29" fmla="*/ 373 h 635"/>
                <a:gd name="T30" fmla="*/ 30 w 405"/>
                <a:gd name="T31" fmla="*/ 262 h 635"/>
                <a:gd name="T32" fmla="*/ 78 w 405"/>
                <a:gd name="T33" fmla="*/ 233 h 635"/>
                <a:gd name="T34" fmla="*/ 55 w 405"/>
                <a:gd name="T35" fmla="*/ 202 h 635"/>
                <a:gd name="T36" fmla="*/ 75 w 405"/>
                <a:gd name="T37" fmla="*/ 112 h 635"/>
                <a:gd name="T38" fmla="*/ 147 w 405"/>
                <a:gd name="T39" fmla="*/ 104 h 635"/>
                <a:gd name="T40" fmla="*/ 160 w 405"/>
                <a:gd name="T41" fmla="*/ 26 h 635"/>
                <a:gd name="T42" fmla="*/ 202 w 405"/>
                <a:gd name="T43" fmla="*/ 1 h 635"/>
                <a:gd name="T44" fmla="*/ 204 w 405"/>
                <a:gd name="T45" fmla="*/ 0 h 635"/>
                <a:gd name="T46" fmla="*/ 245 w 405"/>
                <a:gd name="T47" fmla="*/ 25 h 635"/>
                <a:gd name="T48" fmla="*/ 258 w 405"/>
                <a:gd name="T49" fmla="*/ 103 h 635"/>
                <a:gd name="T50" fmla="*/ 331 w 405"/>
                <a:gd name="T51" fmla="*/ 112 h 635"/>
                <a:gd name="T52" fmla="*/ 351 w 405"/>
                <a:gd name="T53" fmla="*/ 202 h 635"/>
                <a:gd name="T54" fmla="*/ 328 w 405"/>
                <a:gd name="T55" fmla="*/ 232 h 635"/>
                <a:gd name="T56" fmla="*/ 376 w 405"/>
                <a:gd name="T57" fmla="*/ 262 h 635"/>
                <a:gd name="T58" fmla="*/ 388 w 405"/>
                <a:gd name="T59" fmla="*/ 373 h 635"/>
                <a:gd name="T60" fmla="*/ 319 w 405"/>
                <a:gd name="T61" fmla="*/ 426 h 635"/>
                <a:gd name="T62" fmla="*/ 243 w 405"/>
                <a:gd name="T63" fmla="*/ 429 h 635"/>
                <a:gd name="T64" fmla="*/ 225 w 405"/>
                <a:gd name="T65" fmla="*/ 584 h 635"/>
                <a:gd name="T66" fmla="*/ 290 w 405"/>
                <a:gd name="T67" fmla="*/ 635 h 635"/>
                <a:gd name="T68" fmla="*/ 204 w 405"/>
                <a:gd name="T69" fmla="*/ 628 h 635"/>
                <a:gd name="T70" fmla="*/ 202 w 405"/>
                <a:gd name="T71" fmla="*/ 628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05" h="635">
                  <a:moveTo>
                    <a:pt x="205" y="425"/>
                  </a:moveTo>
                  <a:cubicBezTo>
                    <a:pt x="244" y="424"/>
                    <a:pt x="244" y="424"/>
                    <a:pt x="244" y="424"/>
                  </a:cubicBezTo>
                  <a:cubicBezTo>
                    <a:pt x="329" y="321"/>
                    <a:pt x="329" y="321"/>
                    <a:pt x="329" y="321"/>
                  </a:cubicBezTo>
                  <a:cubicBezTo>
                    <a:pt x="205" y="385"/>
                    <a:pt x="205" y="385"/>
                    <a:pt x="205" y="385"/>
                  </a:cubicBezTo>
                  <a:cubicBezTo>
                    <a:pt x="204" y="385"/>
                    <a:pt x="204" y="385"/>
                    <a:pt x="204" y="385"/>
                  </a:cubicBezTo>
                  <a:cubicBezTo>
                    <a:pt x="80" y="321"/>
                    <a:pt x="80" y="321"/>
                    <a:pt x="80" y="321"/>
                  </a:cubicBezTo>
                  <a:cubicBezTo>
                    <a:pt x="165" y="424"/>
                    <a:pt x="165" y="424"/>
                    <a:pt x="165" y="424"/>
                  </a:cubicBezTo>
                  <a:cubicBezTo>
                    <a:pt x="204" y="425"/>
                    <a:pt x="204" y="425"/>
                    <a:pt x="204" y="425"/>
                  </a:cubicBezTo>
                  <a:lnTo>
                    <a:pt x="205" y="425"/>
                  </a:lnTo>
                  <a:close/>
                  <a:moveTo>
                    <a:pt x="202" y="628"/>
                  </a:moveTo>
                  <a:cubicBezTo>
                    <a:pt x="175" y="628"/>
                    <a:pt x="146" y="630"/>
                    <a:pt x="116" y="635"/>
                  </a:cubicBezTo>
                  <a:cubicBezTo>
                    <a:pt x="135" y="620"/>
                    <a:pt x="180" y="584"/>
                    <a:pt x="180" y="584"/>
                  </a:cubicBezTo>
                  <a:cubicBezTo>
                    <a:pt x="163" y="429"/>
                    <a:pt x="163" y="429"/>
                    <a:pt x="163" y="429"/>
                  </a:cubicBezTo>
                  <a:cubicBezTo>
                    <a:pt x="163" y="429"/>
                    <a:pt x="116" y="428"/>
                    <a:pt x="86" y="426"/>
                  </a:cubicBezTo>
                  <a:cubicBezTo>
                    <a:pt x="57" y="424"/>
                    <a:pt x="34" y="409"/>
                    <a:pt x="17" y="373"/>
                  </a:cubicBezTo>
                  <a:cubicBezTo>
                    <a:pt x="0" y="337"/>
                    <a:pt x="6" y="292"/>
                    <a:pt x="30" y="262"/>
                  </a:cubicBezTo>
                  <a:cubicBezTo>
                    <a:pt x="53" y="232"/>
                    <a:pt x="78" y="233"/>
                    <a:pt x="78" y="233"/>
                  </a:cubicBezTo>
                  <a:cubicBezTo>
                    <a:pt x="78" y="233"/>
                    <a:pt x="63" y="225"/>
                    <a:pt x="55" y="202"/>
                  </a:cubicBezTo>
                  <a:cubicBezTo>
                    <a:pt x="44" y="171"/>
                    <a:pt x="47" y="142"/>
                    <a:pt x="75" y="112"/>
                  </a:cubicBezTo>
                  <a:cubicBezTo>
                    <a:pt x="102" y="82"/>
                    <a:pt x="147" y="104"/>
                    <a:pt x="147" y="104"/>
                  </a:cubicBezTo>
                  <a:cubicBezTo>
                    <a:pt x="145" y="96"/>
                    <a:pt x="139" y="53"/>
                    <a:pt x="160" y="26"/>
                  </a:cubicBezTo>
                  <a:cubicBezTo>
                    <a:pt x="169" y="14"/>
                    <a:pt x="189" y="1"/>
                    <a:pt x="202" y="1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7" y="0"/>
                    <a:pt x="236" y="13"/>
                    <a:pt x="245" y="25"/>
                  </a:cubicBezTo>
                  <a:cubicBezTo>
                    <a:pt x="266" y="53"/>
                    <a:pt x="261" y="95"/>
                    <a:pt x="258" y="103"/>
                  </a:cubicBezTo>
                  <a:cubicBezTo>
                    <a:pt x="258" y="103"/>
                    <a:pt x="304" y="82"/>
                    <a:pt x="331" y="112"/>
                  </a:cubicBezTo>
                  <a:cubicBezTo>
                    <a:pt x="358" y="141"/>
                    <a:pt x="362" y="170"/>
                    <a:pt x="351" y="202"/>
                  </a:cubicBezTo>
                  <a:cubicBezTo>
                    <a:pt x="342" y="225"/>
                    <a:pt x="328" y="232"/>
                    <a:pt x="328" y="232"/>
                  </a:cubicBezTo>
                  <a:cubicBezTo>
                    <a:pt x="328" y="232"/>
                    <a:pt x="352" y="232"/>
                    <a:pt x="376" y="262"/>
                  </a:cubicBezTo>
                  <a:cubicBezTo>
                    <a:pt x="399" y="292"/>
                    <a:pt x="405" y="337"/>
                    <a:pt x="388" y="373"/>
                  </a:cubicBezTo>
                  <a:cubicBezTo>
                    <a:pt x="372" y="409"/>
                    <a:pt x="349" y="424"/>
                    <a:pt x="319" y="426"/>
                  </a:cubicBezTo>
                  <a:cubicBezTo>
                    <a:pt x="290" y="427"/>
                    <a:pt x="243" y="429"/>
                    <a:pt x="243" y="429"/>
                  </a:cubicBezTo>
                  <a:cubicBezTo>
                    <a:pt x="225" y="584"/>
                    <a:pt x="225" y="584"/>
                    <a:pt x="225" y="584"/>
                  </a:cubicBezTo>
                  <a:cubicBezTo>
                    <a:pt x="225" y="584"/>
                    <a:pt x="270" y="620"/>
                    <a:pt x="290" y="635"/>
                  </a:cubicBezTo>
                  <a:cubicBezTo>
                    <a:pt x="260" y="630"/>
                    <a:pt x="231" y="628"/>
                    <a:pt x="204" y="628"/>
                  </a:cubicBezTo>
                  <a:lnTo>
                    <a:pt x="202" y="6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39" name="Freeform 81">
              <a:extLst>
                <a:ext uri="{FF2B5EF4-FFF2-40B4-BE49-F238E27FC236}">
                  <a16:creationId xmlns:a16="http://schemas.microsoft.com/office/drawing/2014/main" id="{66E8C47E-267E-4504-B308-ECEA16B2B5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73505" y="3897006"/>
              <a:ext cx="688222" cy="1288653"/>
            </a:xfrm>
            <a:custGeom>
              <a:avLst/>
              <a:gdLst>
                <a:gd name="T0" fmla="*/ 278 w 278"/>
                <a:gd name="T1" fmla="*/ 3 h 519"/>
                <a:gd name="T2" fmla="*/ 148 w 278"/>
                <a:gd name="T3" fmla="*/ 292 h 519"/>
                <a:gd name="T4" fmla="*/ 70 w 278"/>
                <a:gd name="T5" fmla="*/ 207 h 519"/>
                <a:gd name="T6" fmla="*/ 113 w 278"/>
                <a:gd name="T7" fmla="*/ 326 h 519"/>
                <a:gd name="T8" fmla="*/ 132 w 278"/>
                <a:gd name="T9" fmla="*/ 337 h 519"/>
                <a:gd name="T10" fmla="*/ 70 w 278"/>
                <a:gd name="T11" fmla="*/ 519 h 519"/>
                <a:gd name="T12" fmla="*/ 3 w 278"/>
                <a:gd name="T13" fmla="*/ 471 h 519"/>
                <a:gd name="T14" fmla="*/ 75 w 278"/>
                <a:gd name="T15" fmla="*/ 460 h 519"/>
                <a:gd name="T16" fmla="*/ 112 w 278"/>
                <a:gd name="T17" fmla="*/ 329 h 519"/>
                <a:gd name="T18" fmla="*/ 46 w 278"/>
                <a:gd name="T19" fmla="*/ 284 h 519"/>
                <a:gd name="T20" fmla="*/ 4 w 278"/>
                <a:gd name="T21" fmla="*/ 220 h 519"/>
                <a:gd name="T22" fmla="*/ 37 w 278"/>
                <a:gd name="T23" fmla="*/ 140 h 519"/>
                <a:gd name="T24" fmla="*/ 99 w 278"/>
                <a:gd name="T25" fmla="*/ 141 h 519"/>
                <a:gd name="T26" fmla="*/ 92 w 278"/>
                <a:gd name="T27" fmla="*/ 87 h 519"/>
                <a:gd name="T28" fmla="*/ 126 w 278"/>
                <a:gd name="T29" fmla="*/ 43 h 519"/>
                <a:gd name="T30" fmla="*/ 181 w 278"/>
                <a:gd name="T31" fmla="*/ 43 h 519"/>
                <a:gd name="T32" fmla="*/ 202 w 278"/>
                <a:gd name="T33" fmla="*/ 60 h 519"/>
                <a:gd name="T34" fmla="*/ 210 w 278"/>
                <a:gd name="T35" fmla="*/ 49 h 519"/>
                <a:gd name="T36" fmla="*/ 240 w 278"/>
                <a:gd name="T37" fmla="*/ 9 h 519"/>
                <a:gd name="T38" fmla="*/ 278 w 278"/>
                <a:gd name="T39" fmla="*/ 3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8" h="519">
                  <a:moveTo>
                    <a:pt x="278" y="3"/>
                  </a:moveTo>
                  <a:cubicBezTo>
                    <a:pt x="278" y="3"/>
                    <a:pt x="189" y="184"/>
                    <a:pt x="148" y="292"/>
                  </a:cubicBezTo>
                  <a:cubicBezTo>
                    <a:pt x="148" y="292"/>
                    <a:pt x="106" y="231"/>
                    <a:pt x="70" y="207"/>
                  </a:cubicBezTo>
                  <a:cubicBezTo>
                    <a:pt x="70" y="207"/>
                    <a:pt x="115" y="302"/>
                    <a:pt x="113" y="326"/>
                  </a:cubicBezTo>
                  <a:cubicBezTo>
                    <a:pt x="132" y="337"/>
                    <a:pt x="132" y="337"/>
                    <a:pt x="132" y="337"/>
                  </a:cubicBezTo>
                  <a:cubicBezTo>
                    <a:pt x="132" y="337"/>
                    <a:pt x="97" y="425"/>
                    <a:pt x="70" y="519"/>
                  </a:cubicBezTo>
                  <a:cubicBezTo>
                    <a:pt x="70" y="519"/>
                    <a:pt x="63" y="497"/>
                    <a:pt x="3" y="471"/>
                  </a:cubicBezTo>
                  <a:cubicBezTo>
                    <a:pt x="75" y="460"/>
                    <a:pt x="75" y="460"/>
                    <a:pt x="75" y="460"/>
                  </a:cubicBezTo>
                  <a:cubicBezTo>
                    <a:pt x="112" y="329"/>
                    <a:pt x="112" y="329"/>
                    <a:pt x="112" y="329"/>
                  </a:cubicBezTo>
                  <a:cubicBezTo>
                    <a:pt x="112" y="329"/>
                    <a:pt x="57" y="292"/>
                    <a:pt x="46" y="284"/>
                  </a:cubicBezTo>
                  <a:cubicBezTo>
                    <a:pt x="34" y="276"/>
                    <a:pt x="9" y="260"/>
                    <a:pt x="4" y="220"/>
                  </a:cubicBezTo>
                  <a:cubicBezTo>
                    <a:pt x="0" y="181"/>
                    <a:pt x="12" y="152"/>
                    <a:pt x="37" y="140"/>
                  </a:cubicBezTo>
                  <a:cubicBezTo>
                    <a:pt x="62" y="128"/>
                    <a:pt x="88" y="135"/>
                    <a:pt x="99" y="141"/>
                  </a:cubicBezTo>
                  <a:cubicBezTo>
                    <a:pt x="99" y="141"/>
                    <a:pt x="87" y="116"/>
                    <a:pt x="92" y="87"/>
                  </a:cubicBezTo>
                  <a:cubicBezTo>
                    <a:pt x="98" y="58"/>
                    <a:pt x="115" y="48"/>
                    <a:pt x="126" y="43"/>
                  </a:cubicBezTo>
                  <a:cubicBezTo>
                    <a:pt x="137" y="38"/>
                    <a:pt x="156" y="32"/>
                    <a:pt x="181" y="43"/>
                  </a:cubicBezTo>
                  <a:cubicBezTo>
                    <a:pt x="197" y="49"/>
                    <a:pt x="202" y="60"/>
                    <a:pt x="202" y="60"/>
                  </a:cubicBezTo>
                  <a:cubicBezTo>
                    <a:pt x="202" y="60"/>
                    <a:pt x="209" y="54"/>
                    <a:pt x="210" y="49"/>
                  </a:cubicBezTo>
                  <a:cubicBezTo>
                    <a:pt x="211" y="38"/>
                    <a:pt x="226" y="16"/>
                    <a:pt x="240" y="9"/>
                  </a:cubicBezTo>
                  <a:cubicBezTo>
                    <a:pt x="253" y="2"/>
                    <a:pt x="266" y="0"/>
                    <a:pt x="278" y="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0" name="Freeform 82">
              <a:extLst>
                <a:ext uri="{FF2B5EF4-FFF2-40B4-BE49-F238E27FC236}">
                  <a16:creationId xmlns:a16="http://schemas.microsoft.com/office/drawing/2014/main" id="{6BCF69A5-54B8-446A-9541-5A8D04DBB2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87477" y="2707118"/>
              <a:ext cx="481285" cy="738389"/>
            </a:xfrm>
            <a:custGeom>
              <a:avLst/>
              <a:gdLst>
                <a:gd name="T0" fmla="*/ 194 w 194"/>
                <a:gd name="T1" fmla="*/ 0 h 298"/>
                <a:gd name="T2" fmla="*/ 0 w 194"/>
                <a:gd name="T3" fmla="*/ 298 h 298"/>
                <a:gd name="T4" fmla="*/ 12 w 194"/>
                <a:gd name="T5" fmla="*/ 105 h 298"/>
                <a:gd name="T6" fmla="*/ 194 w 194"/>
                <a:gd name="T7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4" h="298">
                  <a:moveTo>
                    <a:pt x="194" y="0"/>
                  </a:moveTo>
                  <a:cubicBezTo>
                    <a:pt x="194" y="0"/>
                    <a:pt x="68" y="174"/>
                    <a:pt x="0" y="298"/>
                  </a:cubicBezTo>
                  <a:cubicBezTo>
                    <a:pt x="12" y="105"/>
                    <a:pt x="12" y="105"/>
                    <a:pt x="12" y="105"/>
                  </a:cubicBezTo>
                  <a:lnTo>
                    <a:pt x="19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1" name="Freeform 84">
              <a:extLst>
                <a:ext uri="{FF2B5EF4-FFF2-40B4-BE49-F238E27FC236}">
                  <a16:creationId xmlns:a16="http://schemas.microsoft.com/office/drawing/2014/main" id="{B723B052-65D1-4767-A903-E93D74818D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856967" y="3188403"/>
              <a:ext cx="984519" cy="1584950"/>
            </a:xfrm>
            <a:custGeom>
              <a:avLst/>
              <a:gdLst>
                <a:gd name="T0" fmla="*/ 223 w 397"/>
                <a:gd name="T1" fmla="*/ 413 h 639"/>
                <a:gd name="T2" fmla="*/ 261 w 397"/>
                <a:gd name="T3" fmla="*/ 403 h 639"/>
                <a:gd name="T4" fmla="*/ 316 w 397"/>
                <a:gd name="T5" fmla="*/ 281 h 639"/>
                <a:gd name="T6" fmla="*/ 213 w 397"/>
                <a:gd name="T7" fmla="*/ 375 h 639"/>
                <a:gd name="T8" fmla="*/ 212 w 397"/>
                <a:gd name="T9" fmla="*/ 375 h 639"/>
                <a:gd name="T10" fmla="*/ 76 w 397"/>
                <a:gd name="T11" fmla="*/ 346 h 639"/>
                <a:gd name="T12" fmla="*/ 184 w 397"/>
                <a:gd name="T13" fmla="*/ 423 h 639"/>
                <a:gd name="T14" fmla="*/ 223 w 397"/>
                <a:gd name="T15" fmla="*/ 414 h 639"/>
                <a:gd name="T16" fmla="*/ 223 w 397"/>
                <a:gd name="T17" fmla="*/ 413 h 639"/>
                <a:gd name="T18" fmla="*/ 276 w 397"/>
                <a:gd name="T19" fmla="*/ 609 h 639"/>
                <a:gd name="T20" fmla="*/ 195 w 397"/>
                <a:gd name="T21" fmla="*/ 639 h 639"/>
                <a:gd name="T22" fmla="*/ 244 w 397"/>
                <a:gd name="T23" fmla="*/ 573 h 639"/>
                <a:gd name="T24" fmla="*/ 187 w 397"/>
                <a:gd name="T25" fmla="*/ 428 h 639"/>
                <a:gd name="T26" fmla="*/ 112 w 397"/>
                <a:gd name="T27" fmla="*/ 444 h 639"/>
                <a:gd name="T28" fmla="*/ 32 w 397"/>
                <a:gd name="T29" fmla="*/ 412 h 639"/>
                <a:gd name="T30" fmla="*/ 15 w 397"/>
                <a:gd name="T31" fmla="*/ 301 h 639"/>
                <a:gd name="T32" fmla="*/ 54 w 397"/>
                <a:gd name="T33" fmla="*/ 260 h 639"/>
                <a:gd name="T34" fmla="*/ 24 w 397"/>
                <a:gd name="T35" fmla="*/ 236 h 639"/>
                <a:gd name="T36" fmla="*/ 19 w 397"/>
                <a:gd name="T37" fmla="*/ 144 h 639"/>
                <a:gd name="T38" fmla="*/ 87 w 397"/>
                <a:gd name="T39" fmla="*/ 117 h 639"/>
                <a:gd name="T40" fmla="*/ 80 w 397"/>
                <a:gd name="T41" fmla="*/ 38 h 639"/>
                <a:gd name="T42" fmla="*/ 113 w 397"/>
                <a:gd name="T43" fmla="*/ 3 h 639"/>
                <a:gd name="T44" fmla="*/ 115 w 397"/>
                <a:gd name="T45" fmla="*/ 3 h 639"/>
                <a:gd name="T46" fmla="*/ 162 w 397"/>
                <a:gd name="T47" fmla="*/ 16 h 639"/>
                <a:gd name="T48" fmla="*/ 195 w 397"/>
                <a:gd name="T49" fmla="*/ 88 h 639"/>
                <a:gd name="T50" fmla="*/ 267 w 397"/>
                <a:gd name="T51" fmla="*/ 78 h 639"/>
                <a:gd name="T52" fmla="*/ 309 w 397"/>
                <a:gd name="T53" fmla="*/ 160 h 639"/>
                <a:gd name="T54" fmla="*/ 296 w 397"/>
                <a:gd name="T55" fmla="*/ 195 h 639"/>
                <a:gd name="T56" fmla="*/ 349 w 397"/>
                <a:gd name="T57" fmla="*/ 211 h 639"/>
                <a:gd name="T58" fmla="*/ 390 w 397"/>
                <a:gd name="T59" fmla="*/ 315 h 639"/>
                <a:gd name="T60" fmla="*/ 337 w 397"/>
                <a:gd name="T61" fmla="*/ 384 h 639"/>
                <a:gd name="T62" fmla="*/ 264 w 397"/>
                <a:gd name="T63" fmla="*/ 407 h 639"/>
                <a:gd name="T64" fmla="*/ 288 w 397"/>
                <a:gd name="T65" fmla="*/ 561 h 639"/>
                <a:gd name="T66" fmla="*/ 363 w 397"/>
                <a:gd name="T67" fmla="*/ 594 h 639"/>
                <a:gd name="T68" fmla="*/ 278 w 397"/>
                <a:gd name="T69" fmla="*/ 609 h 639"/>
                <a:gd name="T70" fmla="*/ 276 w 397"/>
                <a:gd name="T71" fmla="*/ 60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7" h="639">
                  <a:moveTo>
                    <a:pt x="223" y="413"/>
                  </a:moveTo>
                  <a:cubicBezTo>
                    <a:pt x="261" y="403"/>
                    <a:pt x="261" y="403"/>
                    <a:pt x="261" y="403"/>
                  </a:cubicBezTo>
                  <a:cubicBezTo>
                    <a:pt x="316" y="281"/>
                    <a:pt x="316" y="281"/>
                    <a:pt x="316" y="281"/>
                  </a:cubicBezTo>
                  <a:cubicBezTo>
                    <a:pt x="213" y="375"/>
                    <a:pt x="213" y="375"/>
                    <a:pt x="213" y="375"/>
                  </a:cubicBezTo>
                  <a:cubicBezTo>
                    <a:pt x="212" y="375"/>
                    <a:pt x="212" y="375"/>
                    <a:pt x="212" y="375"/>
                  </a:cubicBezTo>
                  <a:cubicBezTo>
                    <a:pt x="76" y="346"/>
                    <a:pt x="76" y="346"/>
                    <a:pt x="76" y="346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223" y="414"/>
                    <a:pt x="223" y="414"/>
                    <a:pt x="223" y="414"/>
                  </a:cubicBezTo>
                  <a:lnTo>
                    <a:pt x="223" y="413"/>
                  </a:lnTo>
                  <a:close/>
                  <a:moveTo>
                    <a:pt x="276" y="609"/>
                  </a:moveTo>
                  <a:cubicBezTo>
                    <a:pt x="250" y="616"/>
                    <a:pt x="223" y="626"/>
                    <a:pt x="195" y="639"/>
                  </a:cubicBezTo>
                  <a:cubicBezTo>
                    <a:pt x="210" y="619"/>
                    <a:pt x="244" y="573"/>
                    <a:pt x="244" y="573"/>
                  </a:cubicBezTo>
                  <a:cubicBezTo>
                    <a:pt x="187" y="428"/>
                    <a:pt x="187" y="428"/>
                    <a:pt x="187" y="428"/>
                  </a:cubicBezTo>
                  <a:cubicBezTo>
                    <a:pt x="187" y="428"/>
                    <a:pt x="141" y="438"/>
                    <a:pt x="112" y="444"/>
                  </a:cubicBezTo>
                  <a:cubicBezTo>
                    <a:pt x="83" y="450"/>
                    <a:pt x="57" y="442"/>
                    <a:pt x="32" y="412"/>
                  </a:cubicBezTo>
                  <a:cubicBezTo>
                    <a:pt x="6" y="381"/>
                    <a:pt x="0" y="336"/>
                    <a:pt x="15" y="301"/>
                  </a:cubicBezTo>
                  <a:cubicBezTo>
                    <a:pt x="30" y="266"/>
                    <a:pt x="54" y="260"/>
                    <a:pt x="54" y="260"/>
                  </a:cubicBezTo>
                  <a:cubicBezTo>
                    <a:pt x="54" y="260"/>
                    <a:pt x="38" y="256"/>
                    <a:pt x="24" y="236"/>
                  </a:cubicBezTo>
                  <a:cubicBezTo>
                    <a:pt x="5" y="209"/>
                    <a:pt x="1" y="180"/>
                    <a:pt x="19" y="144"/>
                  </a:cubicBezTo>
                  <a:cubicBezTo>
                    <a:pt x="38" y="108"/>
                    <a:pt x="87" y="117"/>
                    <a:pt x="87" y="117"/>
                  </a:cubicBezTo>
                  <a:cubicBezTo>
                    <a:pt x="83" y="110"/>
                    <a:pt x="67" y="70"/>
                    <a:pt x="80" y="38"/>
                  </a:cubicBezTo>
                  <a:cubicBezTo>
                    <a:pt x="85" y="24"/>
                    <a:pt x="101" y="7"/>
                    <a:pt x="113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28" y="0"/>
                    <a:pt x="150" y="7"/>
                    <a:pt x="162" y="16"/>
                  </a:cubicBezTo>
                  <a:cubicBezTo>
                    <a:pt x="189" y="38"/>
                    <a:pt x="195" y="80"/>
                    <a:pt x="195" y="88"/>
                  </a:cubicBezTo>
                  <a:cubicBezTo>
                    <a:pt x="195" y="88"/>
                    <a:pt x="233" y="56"/>
                    <a:pt x="267" y="78"/>
                  </a:cubicBezTo>
                  <a:cubicBezTo>
                    <a:pt x="301" y="99"/>
                    <a:pt x="312" y="127"/>
                    <a:pt x="309" y="160"/>
                  </a:cubicBezTo>
                  <a:cubicBezTo>
                    <a:pt x="307" y="184"/>
                    <a:pt x="296" y="195"/>
                    <a:pt x="296" y="195"/>
                  </a:cubicBezTo>
                  <a:cubicBezTo>
                    <a:pt x="296" y="195"/>
                    <a:pt x="319" y="188"/>
                    <a:pt x="349" y="211"/>
                  </a:cubicBezTo>
                  <a:cubicBezTo>
                    <a:pt x="380" y="234"/>
                    <a:pt x="397" y="276"/>
                    <a:pt x="390" y="315"/>
                  </a:cubicBezTo>
                  <a:cubicBezTo>
                    <a:pt x="384" y="354"/>
                    <a:pt x="365" y="375"/>
                    <a:pt x="337" y="384"/>
                  </a:cubicBezTo>
                  <a:cubicBezTo>
                    <a:pt x="309" y="393"/>
                    <a:pt x="264" y="407"/>
                    <a:pt x="264" y="407"/>
                  </a:cubicBezTo>
                  <a:cubicBezTo>
                    <a:pt x="288" y="561"/>
                    <a:pt x="288" y="561"/>
                    <a:pt x="288" y="561"/>
                  </a:cubicBezTo>
                  <a:cubicBezTo>
                    <a:pt x="288" y="561"/>
                    <a:pt x="340" y="584"/>
                    <a:pt x="363" y="594"/>
                  </a:cubicBezTo>
                  <a:cubicBezTo>
                    <a:pt x="333" y="597"/>
                    <a:pt x="304" y="602"/>
                    <a:pt x="278" y="609"/>
                  </a:cubicBezTo>
                  <a:lnTo>
                    <a:pt x="276" y="6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42" name="Freeform 85">
              <a:extLst>
                <a:ext uri="{FF2B5EF4-FFF2-40B4-BE49-F238E27FC236}">
                  <a16:creationId xmlns:a16="http://schemas.microsoft.com/office/drawing/2014/main" id="{84069BF0-9944-4E52-8EBC-4EC0EC15B1E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543" y="3188403"/>
              <a:ext cx="984519" cy="1584950"/>
            </a:xfrm>
            <a:custGeom>
              <a:avLst/>
              <a:gdLst>
                <a:gd name="T0" fmla="*/ 175 w 397"/>
                <a:gd name="T1" fmla="*/ 414 h 639"/>
                <a:gd name="T2" fmla="*/ 213 w 397"/>
                <a:gd name="T3" fmla="*/ 423 h 639"/>
                <a:gd name="T4" fmla="*/ 321 w 397"/>
                <a:gd name="T5" fmla="*/ 346 h 639"/>
                <a:gd name="T6" fmla="*/ 186 w 397"/>
                <a:gd name="T7" fmla="*/ 375 h 639"/>
                <a:gd name="T8" fmla="*/ 184 w 397"/>
                <a:gd name="T9" fmla="*/ 375 h 639"/>
                <a:gd name="T10" fmla="*/ 81 w 397"/>
                <a:gd name="T11" fmla="*/ 281 h 639"/>
                <a:gd name="T12" fmla="*/ 136 w 397"/>
                <a:gd name="T13" fmla="*/ 403 h 639"/>
                <a:gd name="T14" fmla="*/ 174 w 397"/>
                <a:gd name="T15" fmla="*/ 413 h 639"/>
                <a:gd name="T16" fmla="*/ 175 w 397"/>
                <a:gd name="T17" fmla="*/ 414 h 639"/>
                <a:gd name="T18" fmla="*/ 119 w 397"/>
                <a:gd name="T19" fmla="*/ 609 h 639"/>
                <a:gd name="T20" fmla="*/ 34 w 397"/>
                <a:gd name="T21" fmla="*/ 594 h 639"/>
                <a:gd name="T22" fmla="*/ 110 w 397"/>
                <a:gd name="T23" fmla="*/ 561 h 639"/>
                <a:gd name="T24" fmla="*/ 133 w 397"/>
                <a:gd name="T25" fmla="*/ 407 h 639"/>
                <a:gd name="T26" fmla="*/ 60 w 397"/>
                <a:gd name="T27" fmla="*/ 384 h 639"/>
                <a:gd name="T28" fmla="*/ 7 w 397"/>
                <a:gd name="T29" fmla="*/ 315 h 639"/>
                <a:gd name="T30" fmla="*/ 48 w 397"/>
                <a:gd name="T31" fmla="*/ 211 h 639"/>
                <a:gd name="T32" fmla="*/ 102 w 397"/>
                <a:gd name="T33" fmla="*/ 195 h 639"/>
                <a:gd name="T34" fmla="*/ 88 w 397"/>
                <a:gd name="T35" fmla="*/ 160 h 639"/>
                <a:gd name="T36" fmla="*/ 130 w 397"/>
                <a:gd name="T37" fmla="*/ 78 h 639"/>
                <a:gd name="T38" fmla="*/ 202 w 397"/>
                <a:gd name="T39" fmla="*/ 88 h 639"/>
                <a:gd name="T40" fmla="*/ 235 w 397"/>
                <a:gd name="T41" fmla="*/ 16 h 639"/>
                <a:gd name="T42" fmla="*/ 282 w 397"/>
                <a:gd name="T43" fmla="*/ 3 h 639"/>
                <a:gd name="T44" fmla="*/ 284 w 397"/>
                <a:gd name="T45" fmla="*/ 3 h 639"/>
                <a:gd name="T46" fmla="*/ 318 w 397"/>
                <a:gd name="T47" fmla="*/ 38 h 639"/>
                <a:gd name="T48" fmla="*/ 310 w 397"/>
                <a:gd name="T49" fmla="*/ 117 h 639"/>
                <a:gd name="T50" fmla="*/ 378 w 397"/>
                <a:gd name="T51" fmla="*/ 144 h 639"/>
                <a:gd name="T52" fmla="*/ 373 w 397"/>
                <a:gd name="T53" fmla="*/ 236 h 639"/>
                <a:gd name="T54" fmla="*/ 344 w 397"/>
                <a:gd name="T55" fmla="*/ 260 h 639"/>
                <a:gd name="T56" fmla="*/ 382 w 397"/>
                <a:gd name="T57" fmla="*/ 301 h 639"/>
                <a:gd name="T58" fmla="*/ 365 w 397"/>
                <a:gd name="T59" fmla="*/ 412 h 639"/>
                <a:gd name="T60" fmla="*/ 285 w 397"/>
                <a:gd name="T61" fmla="*/ 444 h 639"/>
                <a:gd name="T62" fmla="*/ 211 w 397"/>
                <a:gd name="T63" fmla="*/ 428 h 639"/>
                <a:gd name="T64" fmla="*/ 153 w 397"/>
                <a:gd name="T65" fmla="*/ 573 h 639"/>
                <a:gd name="T66" fmla="*/ 202 w 397"/>
                <a:gd name="T67" fmla="*/ 639 h 639"/>
                <a:gd name="T68" fmla="*/ 121 w 397"/>
                <a:gd name="T69" fmla="*/ 609 h 639"/>
                <a:gd name="T70" fmla="*/ 119 w 397"/>
                <a:gd name="T71" fmla="*/ 609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97" h="639">
                  <a:moveTo>
                    <a:pt x="175" y="414"/>
                  </a:moveTo>
                  <a:cubicBezTo>
                    <a:pt x="213" y="423"/>
                    <a:pt x="213" y="423"/>
                    <a:pt x="213" y="423"/>
                  </a:cubicBezTo>
                  <a:cubicBezTo>
                    <a:pt x="321" y="346"/>
                    <a:pt x="321" y="346"/>
                    <a:pt x="321" y="346"/>
                  </a:cubicBezTo>
                  <a:cubicBezTo>
                    <a:pt x="186" y="375"/>
                    <a:pt x="186" y="375"/>
                    <a:pt x="186" y="375"/>
                  </a:cubicBezTo>
                  <a:cubicBezTo>
                    <a:pt x="184" y="375"/>
                    <a:pt x="184" y="375"/>
                    <a:pt x="184" y="375"/>
                  </a:cubicBezTo>
                  <a:cubicBezTo>
                    <a:pt x="81" y="281"/>
                    <a:pt x="81" y="281"/>
                    <a:pt x="81" y="281"/>
                  </a:cubicBezTo>
                  <a:cubicBezTo>
                    <a:pt x="136" y="403"/>
                    <a:pt x="136" y="403"/>
                    <a:pt x="136" y="403"/>
                  </a:cubicBezTo>
                  <a:cubicBezTo>
                    <a:pt x="174" y="413"/>
                    <a:pt x="174" y="413"/>
                    <a:pt x="174" y="413"/>
                  </a:cubicBezTo>
                  <a:lnTo>
                    <a:pt x="175" y="414"/>
                  </a:lnTo>
                  <a:close/>
                  <a:moveTo>
                    <a:pt x="119" y="609"/>
                  </a:moveTo>
                  <a:cubicBezTo>
                    <a:pt x="93" y="602"/>
                    <a:pt x="64" y="597"/>
                    <a:pt x="34" y="594"/>
                  </a:cubicBezTo>
                  <a:cubicBezTo>
                    <a:pt x="57" y="584"/>
                    <a:pt x="110" y="561"/>
                    <a:pt x="110" y="561"/>
                  </a:cubicBezTo>
                  <a:cubicBezTo>
                    <a:pt x="133" y="407"/>
                    <a:pt x="133" y="407"/>
                    <a:pt x="133" y="407"/>
                  </a:cubicBezTo>
                  <a:cubicBezTo>
                    <a:pt x="133" y="407"/>
                    <a:pt x="88" y="393"/>
                    <a:pt x="60" y="384"/>
                  </a:cubicBezTo>
                  <a:cubicBezTo>
                    <a:pt x="32" y="375"/>
                    <a:pt x="14" y="354"/>
                    <a:pt x="7" y="315"/>
                  </a:cubicBezTo>
                  <a:cubicBezTo>
                    <a:pt x="0" y="276"/>
                    <a:pt x="17" y="234"/>
                    <a:pt x="48" y="211"/>
                  </a:cubicBezTo>
                  <a:cubicBezTo>
                    <a:pt x="78" y="188"/>
                    <a:pt x="102" y="195"/>
                    <a:pt x="102" y="195"/>
                  </a:cubicBezTo>
                  <a:cubicBezTo>
                    <a:pt x="102" y="195"/>
                    <a:pt x="90" y="184"/>
                    <a:pt x="88" y="160"/>
                  </a:cubicBezTo>
                  <a:cubicBezTo>
                    <a:pt x="85" y="127"/>
                    <a:pt x="96" y="99"/>
                    <a:pt x="130" y="78"/>
                  </a:cubicBezTo>
                  <a:cubicBezTo>
                    <a:pt x="164" y="56"/>
                    <a:pt x="202" y="88"/>
                    <a:pt x="202" y="88"/>
                  </a:cubicBezTo>
                  <a:cubicBezTo>
                    <a:pt x="202" y="80"/>
                    <a:pt x="208" y="38"/>
                    <a:pt x="235" y="16"/>
                  </a:cubicBezTo>
                  <a:cubicBezTo>
                    <a:pt x="247" y="7"/>
                    <a:pt x="269" y="0"/>
                    <a:pt x="282" y="3"/>
                  </a:cubicBezTo>
                  <a:cubicBezTo>
                    <a:pt x="284" y="3"/>
                    <a:pt x="284" y="3"/>
                    <a:pt x="284" y="3"/>
                  </a:cubicBezTo>
                  <a:cubicBezTo>
                    <a:pt x="296" y="7"/>
                    <a:pt x="312" y="24"/>
                    <a:pt x="318" y="38"/>
                  </a:cubicBezTo>
                  <a:cubicBezTo>
                    <a:pt x="330" y="70"/>
                    <a:pt x="314" y="110"/>
                    <a:pt x="310" y="117"/>
                  </a:cubicBezTo>
                  <a:cubicBezTo>
                    <a:pt x="310" y="117"/>
                    <a:pt x="359" y="108"/>
                    <a:pt x="378" y="144"/>
                  </a:cubicBezTo>
                  <a:cubicBezTo>
                    <a:pt x="396" y="180"/>
                    <a:pt x="392" y="209"/>
                    <a:pt x="373" y="236"/>
                  </a:cubicBezTo>
                  <a:cubicBezTo>
                    <a:pt x="360" y="256"/>
                    <a:pt x="344" y="260"/>
                    <a:pt x="344" y="260"/>
                  </a:cubicBezTo>
                  <a:cubicBezTo>
                    <a:pt x="344" y="260"/>
                    <a:pt x="367" y="266"/>
                    <a:pt x="382" y="301"/>
                  </a:cubicBezTo>
                  <a:cubicBezTo>
                    <a:pt x="397" y="336"/>
                    <a:pt x="391" y="381"/>
                    <a:pt x="365" y="412"/>
                  </a:cubicBezTo>
                  <a:cubicBezTo>
                    <a:pt x="340" y="442"/>
                    <a:pt x="314" y="450"/>
                    <a:pt x="285" y="444"/>
                  </a:cubicBezTo>
                  <a:cubicBezTo>
                    <a:pt x="256" y="438"/>
                    <a:pt x="211" y="428"/>
                    <a:pt x="211" y="428"/>
                  </a:cubicBezTo>
                  <a:cubicBezTo>
                    <a:pt x="153" y="573"/>
                    <a:pt x="153" y="573"/>
                    <a:pt x="153" y="573"/>
                  </a:cubicBezTo>
                  <a:cubicBezTo>
                    <a:pt x="153" y="573"/>
                    <a:pt x="187" y="619"/>
                    <a:pt x="202" y="639"/>
                  </a:cubicBezTo>
                  <a:cubicBezTo>
                    <a:pt x="174" y="626"/>
                    <a:pt x="147" y="616"/>
                    <a:pt x="121" y="609"/>
                  </a:cubicBezTo>
                  <a:lnTo>
                    <a:pt x="119" y="6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" name="Cover kroon">
            <a:extLst>
              <a:ext uri="{FF2B5EF4-FFF2-40B4-BE49-F238E27FC236}">
                <a16:creationId xmlns:a16="http://schemas.microsoft.com/office/drawing/2014/main" id="{CB0E3365-1F99-4E14-B42B-CCCA311AE013}"/>
              </a:ext>
            </a:extLst>
          </p:cNvPr>
          <p:cNvSpPr/>
          <p:nvPr userDrawn="1"/>
        </p:nvSpPr>
        <p:spPr>
          <a:xfrm>
            <a:off x="-1252728" y="2707118"/>
            <a:ext cx="1234865" cy="225340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Subtitel">
            <a:extLst>
              <a:ext uri="{FF2B5EF4-FFF2-40B4-BE49-F238E27FC236}">
                <a16:creationId xmlns:a16="http://schemas.microsoft.com/office/drawing/2014/main" id="{ABBAB5FE-FF44-4C43-B285-08051429F6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9622" y="3437397"/>
            <a:ext cx="10989114" cy="555625"/>
          </a:xfrm>
        </p:spPr>
        <p:txBody>
          <a:bodyPr/>
          <a:lstStyle>
            <a:lvl1pPr marL="0" indent="0">
              <a:buNone/>
              <a:defRPr sz="2500" spc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/>
              <a:t>Subtitel</a:t>
            </a:r>
          </a:p>
        </p:txBody>
      </p:sp>
      <p:sp>
        <p:nvSpPr>
          <p:cNvPr id="80" name="Titel">
            <a:extLst>
              <a:ext uri="{FF2B5EF4-FFF2-40B4-BE49-F238E27FC236}">
                <a16:creationId xmlns:a16="http://schemas.microsoft.com/office/drawing/2014/main" id="{A854FDEF-3FF4-4F9E-984F-C653B6D83B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536" y="2775138"/>
            <a:ext cx="10989114" cy="762000"/>
          </a:xfrm>
        </p:spPr>
        <p:txBody>
          <a:bodyPr/>
          <a:lstStyle>
            <a:lvl1pPr marL="0" indent="0">
              <a:buNone/>
              <a:defRPr sz="450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sp>
        <p:nvSpPr>
          <p:cNvPr id="2" name="Datum"/>
          <p:cNvSpPr>
            <a:spLocks noGrp="1"/>
          </p:cNvSpPr>
          <p:nvPr>
            <p:ph type="dt" sz="half" idx="10"/>
          </p:nvPr>
        </p:nvSpPr>
        <p:spPr>
          <a:xfrm>
            <a:off x="600967" y="234417"/>
            <a:ext cx="2044700" cy="365125"/>
          </a:xfrm>
          <a:prstGeom prst="rect">
            <a:avLst/>
          </a:prstGeom>
        </p:spPr>
        <p:txBody>
          <a:bodyPr lIns="0" rIns="0" anchor="ctr" anchorCtr="0"/>
          <a:lstStyle>
            <a:lvl1pPr>
              <a:defRPr sz="1200">
                <a:solidFill>
                  <a:schemeClr val="tx2"/>
                </a:solidFill>
                <a:latin typeface="HelveNue  (Hoofdtekst)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71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/3 tekst + 1/3 foto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naam"/>
          <p:cNvSpPr txBox="1"/>
          <p:nvPr userDrawn="1"/>
        </p:nvSpPr>
        <p:spPr>
          <a:xfrm>
            <a:off x="-10750" y="-55007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0" spc="50" baseline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2/3 tekst + 1/3 foto (Wit)</a:t>
            </a:r>
          </a:p>
        </p:txBody>
      </p:sp>
      <p:sp>
        <p:nvSpPr>
          <p:cNvPr id="6" name="Cover logo">
            <a:extLst>
              <a:ext uri="{FF2B5EF4-FFF2-40B4-BE49-F238E27FC236}">
                <a16:creationId xmlns:a16="http://schemas.microsoft.com/office/drawing/2014/main" id="{B113AE05-42EC-4551-BF94-C4AAF305FC37}"/>
              </a:ext>
            </a:extLst>
          </p:cNvPr>
          <p:cNvSpPr/>
          <p:nvPr userDrawn="1"/>
        </p:nvSpPr>
        <p:spPr>
          <a:xfrm>
            <a:off x="9588500" y="0"/>
            <a:ext cx="2614250" cy="81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Hoekje">
            <a:extLst>
              <a:ext uri="{FF2B5EF4-FFF2-40B4-BE49-F238E27FC236}">
                <a16:creationId xmlns:a16="http://schemas.microsoft.com/office/drawing/2014/main" id="{FA0DAD5F-177D-4402-A0A1-43FD6E2842D4}"/>
              </a:ext>
            </a:extLst>
          </p:cNvPr>
          <p:cNvSpPr/>
          <p:nvPr userDrawn="1"/>
        </p:nvSpPr>
        <p:spPr>
          <a:xfrm>
            <a:off x="-86" y="1133522"/>
            <a:ext cx="203445" cy="754989"/>
          </a:xfrm>
          <a:custGeom>
            <a:avLst/>
            <a:gdLst>
              <a:gd name="connsiteX0" fmla="*/ 0 w 203445"/>
              <a:gd name="connsiteY0" fmla="*/ 0 h 754989"/>
              <a:gd name="connsiteX1" fmla="*/ 203445 w 203445"/>
              <a:gd name="connsiteY1" fmla="*/ 374636 h 754989"/>
              <a:gd name="connsiteX2" fmla="*/ 0 w 203445"/>
              <a:gd name="connsiteY2" fmla="*/ 754989 h 754989"/>
              <a:gd name="connsiteX3" fmla="*/ 0 w 203445"/>
              <a:gd name="connsiteY3" fmla="*/ 0 h 7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5" h="754989">
                <a:moveTo>
                  <a:pt x="0" y="0"/>
                </a:moveTo>
                <a:lnTo>
                  <a:pt x="203445" y="374636"/>
                </a:lnTo>
                <a:lnTo>
                  <a:pt x="0" y="75498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Beeld">
            <a:extLst>
              <a:ext uri="{FF2B5EF4-FFF2-40B4-BE49-F238E27FC236}">
                <a16:creationId xmlns:a16="http://schemas.microsoft.com/office/drawing/2014/main" id="{17D66629-2CC0-4191-82FD-6F9DF173E7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96263" y="0"/>
            <a:ext cx="3995737" cy="6862011"/>
          </a:xfrm>
        </p:spPr>
        <p:txBody>
          <a:bodyPr bIns="684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Plaats hier een foto</a:t>
            </a:r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EAC50177-58E0-4B26-8E7D-16E47B7524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5999" y="2073910"/>
            <a:ext cx="6374850" cy="4182479"/>
          </a:xfrm>
        </p:spPr>
        <p:txBody>
          <a:bodyPr/>
          <a:lstStyle>
            <a:lvl1pPr marL="273050" indent="-273050">
              <a:lnSpc>
                <a:spcPct val="85000"/>
              </a:lnSpc>
              <a:buFontTx/>
              <a:buBlip>
                <a:blip r:embed="rId2"/>
              </a:buBlip>
              <a:defRPr sz="1900" b="0" baseline="0"/>
            </a:lvl1pPr>
            <a:lvl2pPr>
              <a:lnSpc>
                <a:spcPct val="85000"/>
              </a:lnSpc>
              <a:defRPr/>
            </a:lvl2pPr>
            <a:lvl3pPr>
              <a:lnSpc>
                <a:spcPct val="85000"/>
              </a:lnSpc>
              <a:defRPr/>
            </a:lvl3pPr>
            <a:lvl4pPr>
              <a:lnSpc>
                <a:spcPct val="85000"/>
              </a:lnSpc>
              <a:defRPr/>
            </a:lvl4pPr>
            <a:lvl5pPr>
              <a:lnSpc>
                <a:spcPct val="85000"/>
              </a:lnSpc>
              <a:defRPr/>
            </a:lvl5pPr>
            <a:lvl6pPr>
              <a:lnSpc>
                <a:spcPct val="85000"/>
              </a:lnSpc>
              <a:defRPr/>
            </a:lvl6pPr>
            <a:lvl7pPr>
              <a:lnSpc>
                <a:spcPct val="85000"/>
              </a:lnSpc>
              <a:defRPr/>
            </a:lvl7pPr>
            <a:lvl8pPr>
              <a:lnSpc>
                <a:spcPct val="85000"/>
              </a:lnSpc>
              <a:defRPr/>
            </a:lvl8pPr>
            <a:lvl9pPr>
              <a:lnSpc>
                <a:spcPct val="85000"/>
              </a:lnSpc>
              <a:defRPr/>
            </a:lvl9pPr>
          </a:lstStyle>
          <a:p>
            <a:pPr lvl="0"/>
            <a:r>
              <a:rPr lang="nl-NL"/>
              <a:t>Plaats hier de tekst</a:t>
            </a:r>
          </a:p>
        </p:txBody>
      </p:sp>
      <p:sp>
        <p:nvSpPr>
          <p:cNvPr id="43" name="Titel">
            <a:extLst>
              <a:ext uri="{FF2B5EF4-FFF2-40B4-BE49-F238E27FC236}">
                <a16:creationId xmlns:a16="http://schemas.microsoft.com/office/drawing/2014/main" id="{76CE1505-9333-444A-8A10-6884ACF14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5998" y="1232330"/>
            <a:ext cx="6374850" cy="555625"/>
          </a:xfrm>
        </p:spPr>
        <p:txBody>
          <a:bodyPr anchor="ctr" anchorCtr="0"/>
          <a:lstStyle>
            <a:lvl1pPr marL="0" indent="0">
              <a:buNone/>
              <a:defRPr sz="330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grpSp>
        <p:nvGrpSpPr>
          <p:cNvPr id="46" name="Instructie">
            <a:extLst>
              <a:ext uri="{FF2B5EF4-FFF2-40B4-BE49-F238E27FC236}">
                <a16:creationId xmlns:a16="http://schemas.microsoft.com/office/drawing/2014/main" id="{EF81FD93-0571-4DC0-B3A8-44F105226D43}"/>
              </a:ext>
            </a:extLst>
          </p:cNvPr>
          <p:cNvGrpSpPr/>
          <p:nvPr userDrawn="1"/>
        </p:nvGrpSpPr>
        <p:grpSpPr>
          <a:xfrm>
            <a:off x="-3681944" y="1434"/>
            <a:ext cx="3201327" cy="5082295"/>
            <a:chOff x="-3437547" y="1434"/>
            <a:chExt cx="3201327" cy="5082295"/>
          </a:xfrm>
        </p:grpSpPr>
        <p:cxnSp>
          <p:nvCxnSpPr>
            <p:cNvPr id="47" name="Rechte verbindingslijn 46">
              <a:extLst>
                <a:ext uri="{FF2B5EF4-FFF2-40B4-BE49-F238E27FC236}">
                  <a16:creationId xmlns:a16="http://schemas.microsoft.com/office/drawing/2014/main" id="{730DEBC3-C085-4BE6-A71B-E3B9105349D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97EB6E2A-FAE2-473B-8597-C8C999BC15B6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8780012B-FD16-487E-9D4C-9C09A497AACC}"/>
                </a:ext>
              </a:extLst>
            </p:cNvPr>
            <p:cNvSpPr/>
            <p:nvPr userDrawn="1"/>
          </p:nvSpPr>
          <p:spPr>
            <a:xfrm>
              <a:off x="-3059324" y="32459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097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Opsomming</a:t>
              </a:r>
            </a:p>
          </p:txBody>
        </p:sp>
        <p:sp>
          <p:nvSpPr>
            <p:cNvPr id="50" name="Ovaal 49">
              <a:extLst>
                <a:ext uri="{FF2B5EF4-FFF2-40B4-BE49-F238E27FC236}">
                  <a16:creationId xmlns:a16="http://schemas.microsoft.com/office/drawing/2014/main" id="{7237A926-E3CE-4AF0-A5F4-E6D7E0261491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51" name="Ovaal 50">
              <a:extLst>
                <a:ext uri="{FF2B5EF4-FFF2-40B4-BE49-F238E27FC236}">
                  <a16:creationId xmlns:a16="http://schemas.microsoft.com/office/drawing/2014/main" id="{9C2859E6-0442-42CB-97BA-9D67A59A7233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52" name="Ovaal 51">
              <a:extLst>
                <a:ext uri="{FF2B5EF4-FFF2-40B4-BE49-F238E27FC236}">
                  <a16:creationId xmlns:a16="http://schemas.microsoft.com/office/drawing/2014/main" id="{985C9268-CF26-4D94-9712-1EA12DABADA7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28812017-92D9-49C1-BF92-0A28C58FACB1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1A57C062-0046-4DB9-AE66-17D2D19B8376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55" name="Rechte verbindingslijn 54">
              <a:extLst>
                <a:ext uri="{FF2B5EF4-FFF2-40B4-BE49-F238E27FC236}">
                  <a16:creationId xmlns:a16="http://schemas.microsoft.com/office/drawing/2014/main" id="{B99B5486-78C9-42FA-81E7-8696FD7B4A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59" name="Groep 58">
              <a:extLst>
                <a:ext uri="{FF2B5EF4-FFF2-40B4-BE49-F238E27FC236}">
                  <a16:creationId xmlns:a16="http://schemas.microsoft.com/office/drawing/2014/main" id="{AC7893D8-53E8-4CBD-A647-ECB39880553F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6D879A0E-7B4F-45A1-A30D-49FBFE0D9279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0CC41654-F64A-4B1E-95DA-29FA724C58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Rechte verbindingslijn 89">
                <a:extLst>
                  <a:ext uri="{FF2B5EF4-FFF2-40B4-BE49-F238E27FC236}">
                    <a16:creationId xmlns:a16="http://schemas.microsoft.com/office/drawing/2014/main" id="{759D729E-1BE5-4A3A-B55D-742EBCBA49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hthoek 90">
                <a:extLst>
                  <a:ext uri="{FF2B5EF4-FFF2-40B4-BE49-F238E27FC236}">
                    <a16:creationId xmlns:a16="http://schemas.microsoft.com/office/drawing/2014/main" id="{D80E72AF-1500-48F0-BA0E-FEDD90D78A95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2" name="Groep 91">
                <a:extLst>
                  <a:ext uri="{FF2B5EF4-FFF2-40B4-BE49-F238E27FC236}">
                    <a16:creationId xmlns:a16="http://schemas.microsoft.com/office/drawing/2014/main" id="{8161B45B-36EB-481D-A7C3-E15E32C8B5BC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1709E288-C8A3-4968-B2DF-1208E29EFB86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135" name="Rechte verbindingslijn 134">
                    <a:extLst>
                      <a:ext uri="{FF2B5EF4-FFF2-40B4-BE49-F238E27FC236}">
                        <a16:creationId xmlns:a16="http://schemas.microsoft.com/office/drawing/2014/main" id="{41437FD0-25ED-4BE0-9851-E40D2D86EE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135">
                    <a:extLst>
                      <a:ext uri="{FF2B5EF4-FFF2-40B4-BE49-F238E27FC236}">
                        <a16:creationId xmlns:a16="http://schemas.microsoft.com/office/drawing/2014/main" id="{F015E9D2-B9D3-4D84-80C9-A3F215C3AC5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136">
                    <a:extLst>
                      <a:ext uri="{FF2B5EF4-FFF2-40B4-BE49-F238E27FC236}">
                        <a16:creationId xmlns:a16="http://schemas.microsoft.com/office/drawing/2014/main" id="{6417B46B-59B8-4CE4-9BE8-4A126CE4A16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137">
                    <a:extLst>
                      <a:ext uri="{FF2B5EF4-FFF2-40B4-BE49-F238E27FC236}">
                        <a16:creationId xmlns:a16="http://schemas.microsoft.com/office/drawing/2014/main" id="{08FBD7FE-90E6-45BA-AAFF-0195F2D626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138">
                    <a:extLst>
                      <a:ext uri="{FF2B5EF4-FFF2-40B4-BE49-F238E27FC236}">
                        <a16:creationId xmlns:a16="http://schemas.microsoft.com/office/drawing/2014/main" id="{CB3B8300-7300-4E01-BEBA-30AA3390C4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8FC14785-968C-48A7-ABD1-88D54D379403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33" name="Rechthoek 132">
                    <a:extLst>
                      <a:ext uri="{FF2B5EF4-FFF2-40B4-BE49-F238E27FC236}">
                        <a16:creationId xmlns:a16="http://schemas.microsoft.com/office/drawing/2014/main" id="{98ADD1DE-6DBB-4C27-AF31-1511EF94C9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4" name="Pijl: punthaak 133">
                    <a:extLst>
                      <a:ext uri="{FF2B5EF4-FFF2-40B4-BE49-F238E27FC236}">
                        <a16:creationId xmlns:a16="http://schemas.microsoft.com/office/drawing/2014/main" id="{369E651E-2473-4F4E-9F69-1170727E2EDD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3" name="Groep 92">
                <a:extLst>
                  <a:ext uri="{FF2B5EF4-FFF2-40B4-BE49-F238E27FC236}">
                    <a16:creationId xmlns:a16="http://schemas.microsoft.com/office/drawing/2014/main" id="{6EE8CC0F-AB28-4D94-B964-1202C5D8F980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122" name="Groep 121">
                  <a:extLst>
                    <a:ext uri="{FF2B5EF4-FFF2-40B4-BE49-F238E27FC236}">
                      <a16:creationId xmlns:a16="http://schemas.microsoft.com/office/drawing/2014/main" id="{211A52A3-6333-416A-B34C-E4C6C2C18F15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126" name="Rechte verbindingslijn 125">
                    <a:extLst>
                      <a:ext uri="{FF2B5EF4-FFF2-40B4-BE49-F238E27FC236}">
                        <a16:creationId xmlns:a16="http://schemas.microsoft.com/office/drawing/2014/main" id="{AD25E643-164B-4FAF-B770-6A8FE43D29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126">
                    <a:extLst>
                      <a:ext uri="{FF2B5EF4-FFF2-40B4-BE49-F238E27FC236}">
                        <a16:creationId xmlns:a16="http://schemas.microsoft.com/office/drawing/2014/main" id="{E7119317-9A3A-4FC0-9E81-3D482E5E7F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127">
                    <a:extLst>
                      <a:ext uri="{FF2B5EF4-FFF2-40B4-BE49-F238E27FC236}">
                        <a16:creationId xmlns:a16="http://schemas.microsoft.com/office/drawing/2014/main" id="{0E1FA4F0-8F48-4BA6-BEB3-6DEB3BCA1C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128">
                    <a:extLst>
                      <a:ext uri="{FF2B5EF4-FFF2-40B4-BE49-F238E27FC236}">
                        <a16:creationId xmlns:a16="http://schemas.microsoft.com/office/drawing/2014/main" id="{7A2761ED-96D1-481C-AE9A-199DD3B7E57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129">
                    <a:extLst>
                      <a:ext uri="{FF2B5EF4-FFF2-40B4-BE49-F238E27FC236}">
                        <a16:creationId xmlns:a16="http://schemas.microsoft.com/office/drawing/2014/main" id="{25E45470-7206-4E32-9887-AFE241E99A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123" name="Groep 122">
                  <a:extLst>
                    <a:ext uri="{FF2B5EF4-FFF2-40B4-BE49-F238E27FC236}">
                      <a16:creationId xmlns:a16="http://schemas.microsoft.com/office/drawing/2014/main" id="{46BAE833-E6CE-46B6-BB14-5908F32CB5E0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A80B99D4-0FE5-4C30-922A-F911DEFDC1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25" name="Pijl: punthaak 124">
                    <a:extLst>
                      <a:ext uri="{FF2B5EF4-FFF2-40B4-BE49-F238E27FC236}">
                        <a16:creationId xmlns:a16="http://schemas.microsoft.com/office/drawing/2014/main" id="{FBAED8F0-E750-439D-9C07-6C0002A0810E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94" name="Rechte verbindingslijn 93">
                <a:extLst>
                  <a:ext uri="{FF2B5EF4-FFF2-40B4-BE49-F238E27FC236}">
                    <a16:creationId xmlns:a16="http://schemas.microsoft.com/office/drawing/2014/main" id="{6ED987CB-6D21-4EF3-ACF3-F4F74DBA560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95" name="Rechte verbindingslijn 94">
                <a:extLst>
                  <a:ext uri="{FF2B5EF4-FFF2-40B4-BE49-F238E27FC236}">
                    <a16:creationId xmlns:a16="http://schemas.microsoft.com/office/drawing/2014/main" id="{BFE23F1C-20AE-4AFF-A77E-5B0477EB77F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94C52C4C-92D2-4BE7-B7AC-2CA91F00024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73DCD1AD-52C5-4BDC-BEA5-1BE2C333CB0C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8ED4F98A-5119-40F7-9E85-BED24CABC5E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113" name="Groep 112">
                    <a:extLst>
                      <a:ext uri="{FF2B5EF4-FFF2-40B4-BE49-F238E27FC236}">
                        <a16:creationId xmlns:a16="http://schemas.microsoft.com/office/drawing/2014/main" id="{26C3C6AA-5723-44C0-BAA7-F12CF3F5E40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117" name="Rechte verbindingslijn 116">
                      <a:extLst>
                        <a:ext uri="{FF2B5EF4-FFF2-40B4-BE49-F238E27FC236}">
                          <a16:creationId xmlns:a16="http://schemas.microsoft.com/office/drawing/2014/main" id="{679DF0F4-9548-4A00-9CBB-723233B00FD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8" name="Rechte verbindingslijn 117">
                      <a:extLst>
                        <a:ext uri="{FF2B5EF4-FFF2-40B4-BE49-F238E27FC236}">
                          <a16:creationId xmlns:a16="http://schemas.microsoft.com/office/drawing/2014/main" id="{F9B028A8-3F98-4271-85B2-EA9F63548D0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9" name="Rechte verbindingslijn 118">
                      <a:extLst>
                        <a:ext uri="{FF2B5EF4-FFF2-40B4-BE49-F238E27FC236}">
                          <a16:creationId xmlns:a16="http://schemas.microsoft.com/office/drawing/2014/main" id="{492DC669-DFBC-4CB4-81BE-13C58C5CB5E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0" name="Rechte verbindingslijn 119">
                      <a:extLst>
                        <a:ext uri="{FF2B5EF4-FFF2-40B4-BE49-F238E27FC236}">
                          <a16:creationId xmlns:a16="http://schemas.microsoft.com/office/drawing/2014/main" id="{525685BC-D9BB-41B2-BB6F-2A2172F76F3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21" name="Rechte verbindingslijn 120">
                      <a:extLst>
                        <a:ext uri="{FF2B5EF4-FFF2-40B4-BE49-F238E27FC236}">
                          <a16:creationId xmlns:a16="http://schemas.microsoft.com/office/drawing/2014/main" id="{E6367814-846F-4D68-92DD-EA99931E2FAD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14" name="Groep 113">
                    <a:extLst>
                      <a:ext uri="{FF2B5EF4-FFF2-40B4-BE49-F238E27FC236}">
                        <a16:creationId xmlns:a16="http://schemas.microsoft.com/office/drawing/2014/main" id="{5F67FE64-E719-4DD5-95D2-BF408DBF3DC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15" name="Rechthoek 114">
                      <a:extLst>
                        <a:ext uri="{FF2B5EF4-FFF2-40B4-BE49-F238E27FC236}">
                          <a16:creationId xmlns:a16="http://schemas.microsoft.com/office/drawing/2014/main" id="{CFFD33CB-C5A4-4EFC-8065-803D92D53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6" name="Pijl: punthaak 115">
                      <a:extLst>
                        <a:ext uri="{FF2B5EF4-FFF2-40B4-BE49-F238E27FC236}">
                          <a16:creationId xmlns:a16="http://schemas.microsoft.com/office/drawing/2014/main" id="{C691914E-8FB8-463B-A9C6-81F9FCD9411A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0EC4829D-F026-48AB-B02C-5352FE103CFA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019D221C-9A55-48C7-9309-BBA587CED3CE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A5F89131-EAF1-4DF8-82BF-3E39C0C25BDA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102" name="Groep 101">
                    <a:extLst>
                      <a:ext uri="{FF2B5EF4-FFF2-40B4-BE49-F238E27FC236}">
                        <a16:creationId xmlns:a16="http://schemas.microsoft.com/office/drawing/2014/main" id="{B070926E-B832-4969-905B-0826CD7DE68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106" name="Rechte verbindingslijn 105">
                      <a:extLst>
                        <a:ext uri="{FF2B5EF4-FFF2-40B4-BE49-F238E27FC236}">
                          <a16:creationId xmlns:a16="http://schemas.microsoft.com/office/drawing/2014/main" id="{C65EB9CC-D1A8-4A2C-BC15-6A2D0D50F03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7" name="Rechte verbindingslijn 106">
                      <a:extLst>
                        <a:ext uri="{FF2B5EF4-FFF2-40B4-BE49-F238E27FC236}">
                          <a16:creationId xmlns:a16="http://schemas.microsoft.com/office/drawing/2014/main" id="{82C467B4-DBE9-4063-985B-409A227588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8" name="Rechte verbindingslijn 107">
                      <a:extLst>
                        <a:ext uri="{FF2B5EF4-FFF2-40B4-BE49-F238E27FC236}">
                          <a16:creationId xmlns:a16="http://schemas.microsoft.com/office/drawing/2014/main" id="{562D6048-F084-4476-80FA-6946D4B7494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09" name="Rechte verbindingslijn 108">
                      <a:extLst>
                        <a:ext uri="{FF2B5EF4-FFF2-40B4-BE49-F238E27FC236}">
                          <a16:creationId xmlns:a16="http://schemas.microsoft.com/office/drawing/2014/main" id="{64303DA1-64B2-455D-82AE-845A45BA224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110" name="Rechte verbindingslijn 109">
                      <a:extLst>
                        <a:ext uri="{FF2B5EF4-FFF2-40B4-BE49-F238E27FC236}">
                          <a16:creationId xmlns:a16="http://schemas.microsoft.com/office/drawing/2014/main" id="{D386C5F2-70C2-4FB0-BDDC-F5A11D15AD3F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103" name="Groep 102">
                    <a:extLst>
                      <a:ext uri="{FF2B5EF4-FFF2-40B4-BE49-F238E27FC236}">
                        <a16:creationId xmlns:a16="http://schemas.microsoft.com/office/drawing/2014/main" id="{55D2D24B-B5F3-4EEB-9810-9F10D9315621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104" name="Rechthoek 103">
                      <a:extLst>
                        <a:ext uri="{FF2B5EF4-FFF2-40B4-BE49-F238E27FC236}">
                          <a16:creationId xmlns:a16="http://schemas.microsoft.com/office/drawing/2014/main" id="{4F1AA439-2A9B-4804-B2FB-AA3B7F8C8A7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05" name="Pijl: punthaak 104">
                      <a:extLst>
                        <a:ext uri="{FF2B5EF4-FFF2-40B4-BE49-F238E27FC236}">
                          <a16:creationId xmlns:a16="http://schemas.microsoft.com/office/drawing/2014/main" id="{FD58A69D-6CFE-4E0F-B696-C89633CFB43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9210D176-E53B-4B5E-B7CE-DCE85024E3EC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F9C7562D-E285-4B01-9CEF-1ECB1573AA87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60" name="Rechte verbindingslijn 59">
              <a:extLst>
                <a:ext uri="{FF2B5EF4-FFF2-40B4-BE49-F238E27FC236}">
                  <a16:creationId xmlns:a16="http://schemas.microsoft.com/office/drawing/2014/main" id="{9F064706-5FA2-4E34-B9EE-954E59A90D4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DB8CB1A9-ECC9-4962-8B68-E058B5FA3739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Bullets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21E53223-98E6-49A8-AB7C-FF6FCCA8C81E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75A0BA98-95ED-4C7D-802D-32BAA33724B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Tx/>
                <a:buChar char="-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bullets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BE2EE1BB-00A5-4A53-8C2D-7D3D0A0C8992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6D828761-72FC-4331-BAD7-74BC91B3DE10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462642B-F38E-499C-B66F-8FF08843A8B4}"/>
                </a:ext>
              </a:extLst>
            </p:cNvPr>
            <p:cNvSpPr/>
            <p:nvPr userDrawn="1"/>
          </p:nvSpPr>
          <p:spPr>
            <a:xfrm>
              <a:off x="-3059324" y="2467048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3FF87270-2626-4779-BF73-643A41C47594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039B9529-6FB7-4610-A39C-BF980B8EC3D6}"/>
                </a:ext>
              </a:extLst>
            </p:cNvPr>
            <p:cNvSpPr/>
            <p:nvPr userDrawn="1"/>
          </p:nvSpPr>
          <p:spPr>
            <a:xfrm>
              <a:off x="-3059324" y="285065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EAC0FC59-3EA1-46D1-8703-B7DC57DB522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0044E9E9-EAAF-4759-9667-DE73DEF9D2E1}"/>
                </a:ext>
              </a:extLst>
            </p:cNvPr>
            <p:cNvSpPr/>
            <p:nvPr userDrawn="1"/>
          </p:nvSpPr>
          <p:spPr>
            <a:xfrm>
              <a:off x="-3059324" y="3615443"/>
              <a:ext cx="2679396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None/>
                <a:tabLst/>
                <a:defRPr/>
              </a:pPr>
              <a:r>
                <a:rPr lang="nl-NL" sz="1100" i="0"/>
                <a:t>Fotobijschrift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A9AE6537-839B-4220-850B-A5816D1E6EA7}"/>
                </a:ext>
              </a:extLst>
            </p:cNvPr>
            <p:cNvSpPr/>
            <p:nvPr userDrawn="1"/>
          </p:nvSpPr>
          <p:spPr>
            <a:xfrm>
              <a:off x="-3059324" y="435532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Bullets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CC5259B2-5CDB-4C73-B1F4-E8D6576C4044}"/>
                </a:ext>
              </a:extLst>
            </p:cNvPr>
            <p:cNvSpPr/>
            <p:nvPr userDrawn="1"/>
          </p:nvSpPr>
          <p:spPr>
            <a:xfrm>
              <a:off x="-3059324" y="4730148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0B2B1CB7-D591-48C0-96CB-81E6AE9A1ABD}"/>
                </a:ext>
              </a:extLst>
            </p:cNvPr>
            <p:cNvSpPr/>
            <p:nvPr userDrawn="1"/>
          </p:nvSpPr>
          <p:spPr>
            <a:xfrm>
              <a:off x="-3059324" y="399141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Titel</a:t>
              </a:r>
            </a:p>
          </p:txBody>
        </p:sp>
      </p:grpSp>
      <p:grpSp>
        <p:nvGrpSpPr>
          <p:cNvPr id="178" name="Instructie">
            <a:extLst>
              <a:ext uri="{FF2B5EF4-FFF2-40B4-BE49-F238E27FC236}">
                <a16:creationId xmlns:a16="http://schemas.microsoft.com/office/drawing/2014/main" id="{5DB205C2-4F86-496B-8CC8-4F5FD19E57F2}"/>
              </a:ext>
            </a:extLst>
          </p:cNvPr>
          <p:cNvGrpSpPr/>
          <p:nvPr userDrawn="1"/>
        </p:nvGrpSpPr>
        <p:grpSpPr>
          <a:xfrm>
            <a:off x="12391601" y="0"/>
            <a:ext cx="3183677" cy="2295764"/>
            <a:chOff x="12391601" y="204025"/>
            <a:chExt cx="3183677" cy="2295764"/>
          </a:xfrm>
        </p:grpSpPr>
        <p:sp>
          <p:nvSpPr>
            <p:cNvPr id="179" name="Rechthoek 178">
              <a:extLst>
                <a:ext uri="{FF2B5EF4-FFF2-40B4-BE49-F238E27FC236}">
                  <a16:creationId xmlns:a16="http://schemas.microsoft.com/office/drawing/2014/main" id="{903A8BD6-DF11-4D00-9CFB-E681C8C300AB}"/>
                </a:ext>
              </a:extLst>
            </p:cNvPr>
            <p:cNvSpPr/>
            <p:nvPr userDrawn="1"/>
          </p:nvSpPr>
          <p:spPr>
            <a:xfrm>
              <a:off x="12397262" y="204025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180" name="Ovaal 179">
              <a:extLst>
                <a:ext uri="{FF2B5EF4-FFF2-40B4-BE49-F238E27FC236}">
                  <a16:creationId xmlns:a16="http://schemas.microsoft.com/office/drawing/2014/main" id="{50BBAD90-C110-4501-9362-99AB68225A6D}"/>
                </a:ext>
              </a:extLst>
            </p:cNvPr>
            <p:cNvSpPr/>
            <p:nvPr userDrawn="1"/>
          </p:nvSpPr>
          <p:spPr>
            <a:xfrm>
              <a:off x="12391601" y="54523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81" name="Rechte verbindingslijn 180">
              <a:extLst>
                <a:ext uri="{FF2B5EF4-FFF2-40B4-BE49-F238E27FC236}">
                  <a16:creationId xmlns:a16="http://schemas.microsoft.com/office/drawing/2014/main" id="{332A92F6-178C-4B27-AD37-C521C08C0BF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566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182" name="Rechte verbindingslijn 181">
              <a:extLst>
                <a:ext uri="{FF2B5EF4-FFF2-40B4-BE49-F238E27FC236}">
                  <a16:creationId xmlns:a16="http://schemas.microsoft.com/office/drawing/2014/main" id="{5E1A7BB9-FA53-44D9-B82F-9C80522F8D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83" name="Rechthoek 182">
              <a:extLst>
                <a:ext uri="{FF2B5EF4-FFF2-40B4-BE49-F238E27FC236}">
                  <a16:creationId xmlns:a16="http://schemas.microsoft.com/office/drawing/2014/main" id="{467F3A35-90BC-4CBA-90DF-AEAD6FB10A57}"/>
                </a:ext>
              </a:extLst>
            </p:cNvPr>
            <p:cNvSpPr/>
            <p:nvPr userDrawn="1"/>
          </p:nvSpPr>
          <p:spPr>
            <a:xfrm>
              <a:off x="12757282" y="611294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84" name="Ovaal 183">
              <a:extLst>
                <a:ext uri="{FF2B5EF4-FFF2-40B4-BE49-F238E27FC236}">
                  <a16:creationId xmlns:a16="http://schemas.microsoft.com/office/drawing/2014/main" id="{C357F58C-4960-4B59-92E1-6498E83A7883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85" name="Rechthoek 184">
              <a:extLst>
                <a:ext uri="{FF2B5EF4-FFF2-40B4-BE49-F238E27FC236}">
                  <a16:creationId xmlns:a16="http://schemas.microsoft.com/office/drawing/2014/main" id="{35328130-06E5-4CD0-9167-CDB3A6DD367B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86" name="Groep 185">
              <a:extLst>
                <a:ext uri="{FF2B5EF4-FFF2-40B4-BE49-F238E27FC236}">
                  <a16:creationId xmlns:a16="http://schemas.microsoft.com/office/drawing/2014/main" id="{E8698304-2C3E-436D-80D9-AD05332D4BBD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195" name="Rechthoek 194">
                <a:extLst>
                  <a:ext uri="{FF2B5EF4-FFF2-40B4-BE49-F238E27FC236}">
                    <a16:creationId xmlns:a16="http://schemas.microsoft.com/office/drawing/2014/main" id="{55003077-1921-44F7-8A13-845432E1AB7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96" name="Rechte verbindingslijn 195">
                <a:extLst>
                  <a:ext uri="{FF2B5EF4-FFF2-40B4-BE49-F238E27FC236}">
                    <a16:creationId xmlns:a16="http://schemas.microsoft.com/office/drawing/2014/main" id="{2EFB3399-D8A8-4A03-9F02-3EB3B958507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97" name="Gelijkbenige driehoek 196">
                <a:extLst>
                  <a:ext uri="{FF2B5EF4-FFF2-40B4-BE49-F238E27FC236}">
                    <a16:creationId xmlns:a16="http://schemas.microsoft.com/office/drawing/2014/main" id="{CB2C3619-5448-4587-ADB5-F5DE13C10AB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87" name="Groep 186">
              <a:extLst>
                <a:ext uri="{FF2B5EF4-FFF2-40B4-BE49-F238E27FC236}">
                  <a16:creationId xmlns:a16="http://schemas.microsoft.com/office/drawing/2014/main" id="{1C2C890B-2583-4B3C-B700-6B49C4913045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189" name="Rechthoek 188">
                <a:extLst>
                  <a:ext uri="{FF2B5EF4-FFF2-40B4-BE49-F238E27FC236}">
                    <a16:creationId xmlns:a16="http://schemas.microsoft.com/office/drawing/2014/main" id="{A2BAA7F2-B50F-4F24-A60B-CD992F0B2EC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Ovaal 189">
                <a:extLst>
                  <a:ext uri="{FF2B5EF4-FFF2-40B4-BE49-F238E27FC236}">
                    <a16:creationId xmlns:a16="http://schemas.microsoft.com/office/drawing/2014/main" id="{C20207C4-8F62-49D3-AC49-94AE90F80AE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1" name="Vrije vorm: vorm 190">
                <a:extLst>
                  <a:ext uri="{FF2B5EF4-FFF2-40B4-BE49-F238E27FC236}">
                    <a16:creationId xmlns:a16="http://schemas.microsoft.com/office/drawing/2014/main" id="{DFAFBF80-DE58-4BE5-B080-18F960F9023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2" name="Rechthoek: afgeronde hoeken 191">
                <a:extLst>
                  <a:ext uri="{FF2B5EF4-FFF2-40B4-BE49-F238E27FC236}">
                    <a16:creationId xmlns:a16="http://schemas.microsoft.com/office/drawing/2014/main" id="{BCC8FB66-6135-4099-927E-2310B21F643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93" name="Rechte verbindingslijn 192">
                <a:extLst>
                  <a:ext uri="{FF2B5EF4-FFF2-40B4-BE49-F238E27FC236}">
                    <a16:creationId xmlns:a16="http://schemas.microsoft.com/office/drawing/2014/main" id="{CF2955EF-4865-4F94-9CB9-4C5ED38323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94" name="Rechte verbindingslijn 193">
                <a:extLst>
                  <a:ext uri="{FF2B5EF4-FFF2-40B4-BE49-F238E27FC236}">
                    <a16:creationId xmlns:a16="http://schemas.microsoft.com/office/drawing/2014/main" id="{85085C08-6A8A-4671-87ED-C2AEF7F95E7E}"/>
                  </a:ext>
                </a:extLst>
              </p:cNvPr>
              <p:cNvCxnSpPr>
                <a:cxnSpLocks/>
                <a:stCxn id="192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88" name="Rechte verbindingslijn 187">
              <a:extLst>
                <a:ext uri="{FF2B5EF4-FFF2-40B4-BE49-F238E27FC236}">
                  <a16:creationId xmlns:a16="http://schemas.microsoft.com/office/drawing/2014/main" id="{D8FEC6B6-5055-4DCA-9850-D93D24DB3A0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9299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/3 tekst + 2/3 foto (W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naam"/>
          <p:cNvSpPr txBox="1"/>
          <p:nvPr userDrawn="1"/>
        </p:nvSpPr>
        <p:spPr>
          <a:xfrm>
            <a:off x="-10750" y="-55007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0" spc="50" baseline="0">
                <a:solidFill>
                  <a:schemeClr val="accent2"/>
                </a:solidFill>
                <a:latin typeface="+mn-lt"/>
                <a:cs typeface="Calibri" panose="020F0502020204030204" pitchFamily="34" charset="0"/>
              </a:rPr>
              <a:t>1/3 tekst + 2/3 foto (Wit)</a:t>
            </a:r>
          </a:p>
        </p:txBody>
      </p:sp>
      <p:sp>
        <p:nvSpPr>
          <p:cNvPr id="6" name="Cover logo">
            <a:extLst>
              <a:ext uri="{FF2B5EF4-FFF2-40B4-BE49-F238E27FC236}">
                <a16:creationId xmlns:a16="http://schemas.microsoft.com/office/drawing/2014/main" id="{B113AE05-42EC-4551-BF94-C4AAF305FC37}"/>
              </a:ext>
            </a:extLst>
          </p:cNvPr>
          <p:cNvSpPr/>
          <p:nvPr userDrawn="1"/>
        </p:nvSpPr>
        <p:spPr>
          <a:xfrm>
            <a:off x="9588500" y="0"/>
            <a:ext cx="2614250" cy="81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Hoekje">
            <a:extLst>
              <a:ext uri="{FF2B5EF4-FFF2-40B4-BE49-F238E27FC236}">
                <a16:creationId xmlns:a16="http://schemas.microsoft.com/office/drawing/2014/main" id="{FA0DAD5F-177D-4402-A0A1-43FD6E2842D4}"/>
              </a:ext>
            </a:extLst>
          </p:cNvPr>
          <p:cNvSpPr/>
          <p:nvPr userDrawn="1"/>
        </p:nvSpPr>
        <p:spPr>
          <a:xfrm>
            <a:off x="-86" y="1133522"/>
            <a:ext cx="203445" cy="754989"/>
          </a:xfrm>
          <a:custGeom>
            <a:avLst/>
            <a:gdLst>
              <a:gd name="connsiteX0" fmla="*/ 0 w 203445"/>
              <a:gd name="connsiteY0" fmla="*/ 0 h 754989"/>
              <a:gd name="connsiteX1" fmla="*/ 203445 w 203445"/>
              <a:gd name="connsiteY1" fmla="*/ 374636 h 754989"/>
              <a:gd name="connsiteX2" fmla="*/ 0 w 203445"/>
              <a:gd name="connsiteY2" fmla="*/ 754989 h 754989"/>
              <a:gd name="connsiteX3" fmla="*/ 0 w 203445"/>
              <a:gd name="connsiteY3" fmla="*/ 0 h 754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445" h="754989">
                <a:moveTo>
                  <a:pt x="0" y="0"/>
                </a:moveTo>
                <a:lnTo>
                  <a:pt x="203445" y="374636"/>
                </a:lnTo>
                <a:lnTo>
                  <a:pt x="0" y="754989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Beeld">
            <a:extLst>
              <a:ext uri="{FF2B5EF4-FFF2-40B4-BE49-F238E27FC236}">
                <a16:creationId xmlns:a16="http://schemas.microsoft.com/office/drawing/2014/main" id="{17D66629-2CC0-4191-82FD-6F9DF173E73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200525" y="0"/>
            <a:ext cx="7991475" cy="6862011"/>
          </a:xfrm>
        </p:spPr>
        <p:txBody>
          <a:bodyPr bIns="684000" anchor="ctr" anchorCtr="0"/>
          <a:lstStyle>
            <a:lvl1pPr marL="0" indent="0" algn="ctr">
              <a:buNone/>
              <a:defRPr sz="1200"/>
            </a:lvl1pPr>
          </a:lstStyle>
          <a:p>
            <a:r>
              <a:rPr lang="nl-NL"/>
              <a:t>Plaats hier een foto</a:t>
            </a:r>
          </a:p>
        </p:txBody>
      </p:sp>
      <p:sp>
        <p:nvSpPr>
          <p:cNvPr id="43" name="Titel">
            <a:extLst>
              <a:ext uri="{FF2B5EF4-FFF2-40B4-BE49-F238E27FC236}">
                <a16:creationId xmlns:a16="http://schemas.microsoft.com/office/drawing/2014/main" id="{76CE1505-9333-444A-8A10-6884ACF142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3250" y="1232330"/>
            <a:ext cx="2999982" cy="555625"/>
          </a:xfrm>
        </p:spPr>
        <p:txBody>
          <a:bodyPr anchor="ctr" anchorCtr="0"/>
          <a:lstStyle>
            <a:lvl1pPr marL="0" indent="0">
              <a:buNone/>
              <a:defRPr sz="3300" spc="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/>
              <a:t>Titel</a:t>
            </a:r>
          </a:p>
        </p:txBody>
      </p:sp>
      <p:grpSp>
        <p:nvGrpSpPr>
          <p:cNvPr id="123" name="Instructie">
            <a:extLst>
              <a:ext uri="{FF2B5EF4-FFF2-40B4-BE49-F238E27FC236}">
                <a16:creationId xmlns:a16="http://schemas.microsoft.com/office/drawing/2014/main" id="{825BFAE7-DEB3-4ADD-A1A0-78995B97D956}"/>
              </a:ext>
            </a:extLst>
          </p:cNvPr>
          <p:cNvGrpSpPr/>
          <p:nvPr userDrawn="1"/>
        </p:nvGrpSpPr>
        <p:grpSpPr>
          <a:xfrm>
            <a:off x="-3681944" y="1434"/>
            <a:ext cx="3201327" cy="5082295"/>
            <a:chOff x="-3437547" y="1434"/>
            <a:chExt cx="3201327" cy="5082295"/>
          </a:xfrm>
        </p:grpSpPr>
        <p:cxnSp>
          <p:nvCxnSpPr>
            <p:cNvPr id="124" name="Rechte verbindingslijn 123">
              <a:extLst>
                <a:ext uri="{FF2B5EF4-FFF2-40B4-BE49-F238E27FC236}">
                  <a16:creationId xmlns:a16="http://schemas.microsoft.com/office/drawing/2014/main" id="{07B5EE62-F71C-45BF-8CAB-5F65D7232BB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508372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25" name="Ovaal 124">
              <a:extLst>
                <a:ext uri="{FF2B5EF4-FFF2-40B4-BE49-F238E27FC236}">
                  <a16:creationId xmlns:a16="http://schemas.microsoft.com/office/drawing/2014/main" id="{AF307F97-E60E-4A86-8704-0E6C14C861E5}"/>
                </a:ext>
              </a:extLst>
            </p:cNvPr>
            <p:cNvSpPr/>
            <p:nvPr userDrawn="1"/>
          </p:nvSpPr>
          <p:spPr>
            <a:xfrm>
              <a:off x="-3425006" y="3588820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D216CF66-16B1-47AB-88BB-114800727D1F}"/>
                </a:ext>
              </a:extLst>
            </p:cNvPr>
            <p:cNvSpPr/>
            <p:nvPr userDrawn="1"/>
          </p:nvSpPr>
          <p:spPr>
            <a:xfrm>
              <a:off x="-3059324" y="3245919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80975" marR="0" lvl="0" indent="-180975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Opsomming</a:t>
              </a:r>
            </a:p>
          </p:txBody>
        </p:sp>
        <p:sp>
          <p:nvSpPr>
            <p:cNvPr id="127" name="Ovaal 126">
              <a:extLst>
                <a:ext uri="{FF2B5EF4-FFF2-40B4-BE49-F238E27FC236}">
                  <a16:creationId xmlns:a16="http://schemas.microsoft.com/office/drawing/2014/main" id="{E1BC527C-ED7F-4D11-9804-C96941233280}"/>
                </a:ext>
              </a:extLst>
            </p:cNvPr>
            <p:cNvSpPr/>
            <p:nvPr userDrawn="1"/>
          </p:nvSpPr>
          <p:spPr>
            <a:xfrm>
              <a:off x="-3425006" y="396299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F3FE585D-F87D-4E45-BF90-1559D5732495}"/>
                </a:ext>
              </a:extLst>
            </p:cNvPr>
            <p:cNvSpPr/>
            <p:nvPr userDrawn="1"/>
          </p:nvSpPr>
          <p:spPr>
            <a:xfrm>
              <a:off x="-3425006" y="43356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29" name="Ovaal 128">
              <a:extLst>
                <a:ext uri="{FF2B5EF4-FFF2-40B4-BE49-F238E27FC236}">
                  <a16:creationId xmlns:a16="http://schemas.microsoft.com/office/drawing/2014/main" id="{3E1B7937-10FB-4FD1-8F2F-514DE188B2BA}"/>
                </a:ext>
              </a:extLst>
            </p:cNvPr>
            <p:cNvSpPr/>
            <p:nvPr userDrawn="1"/>
          </p:nvSpPr>
          <p:spPr>
            <a:xfrm>
              <a:off x="-3425006" y="470890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16D22478-D811-414C-8F75-D829271A306F}"/>
                </a:ext>
              </a:extLst>
            </p:cNvPr>
            <p:cNvSpPr/>
            <p:nvPr userDrawn="1"/>
          </p:nvSpPr>
          <p:spPr>
            <a:xfrm>
              <a:off x="-3419345" y="1434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</a:t>
              </a:r>
              <a:r>
                <a:rPr kumimoji="0" lang="nl-NL" sz="1400" b="1" i="0" u="none" strike="noStrike" kern="0" cap="all" spc="0" normalizeH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 NIVEAUS kiezen</a:t>
              </a:r>
              <a:endParaRPr kumimoji="0" lang="nl-NL" sz="1400" b="1" i="0" u="none" strike="noStrike" kern="0" cap="all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Segoe UI Light" panose="020B0502040204020203" pitchFamily="34" charset="0"/>
              </a:endParaRPr>
            </a:p>
          </p:txBody>
        </p:sp>
        <p:sp>
          <p:nvSpPr>
            <p:cNvPr id="131" name="Ovaal 130">
              <a:extLst>
                <a:ext uri="{FF2B5EF4-FFF2-40B4-BE49-F238E27FC236}">
                  <a16:creationId xmlns:a16="http://schemas.microsoft.com/office/drawing/2014/main" id="{F39472A9-07B2-4BB9-B65D-F0F639FB03BD}"/>
                </a:ext>
              </a:extLst>
            </p:cNvPr>
            <p:cNvSpPr/>
            <p:nvPr userDrawn="1"/>
          </p:nvSpPr>
          <p:spPr>
            <a:xfrm>
              <a:off x="-3425006" y="1719144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32" name="Rechte verbindingslijn 131">
              <a:extLst>
                <a:ext uri="{FF2B5EF4-FFF2-40B4-BE49-F238E27FC236}">
                  <a16:creationId xmlns:a16="http://schemas.microsoft.com/office/drawing/2014/main" id="{CEBD27F9-15FB-4662-94D5-9E103E31B5F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243069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FC6CE806-BD57-41CA-8C3D-9C5BA4B8F259}"/>
                </a:ext>
              </a:extLst>
            </p:cNvPr>
            <p:cNvGrpSpPr/>
            <p:nvPr userDrawn="1"/>
          </p:nvGrpSpPr>
          <p:grpSpPr>
            <a:xfrm>
              <a:off x="-3437547" y="349413"/>
              <a:ext cx="2933825" cy="558875"/>
              <a:chOff x="-3419346" y="368233"/>
              <a:chExt cx="3904920" cy="743862"/>
            </a:xfrm>
          </p:grpSpPr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C45991C8-BC88-4259-ABF6-45CEE64372E8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Start</a:t>
                </a:r>
              </a:p>
            </p:txBody>
          </p:sp>
          <p:cxnSp>
            <p:nvCxnSpPr>
              <p:cNvPr id="149" name="Rechte verbindingslijn 148">
                <a:extLst>
                  <a:ext uri="{FF2B5EF4-FFF2-40B4-BE49-F238E27FC236}">
                    <a16:creationId xmlns:a16="http://schemas.microsoft.com/office/drawing/2014/main" id="{A2B357CB-3844-4B90-98EF-DF3392F7C5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Rechte verbindingslijn 149">
                <a:extLst>
                  <a:ext uri="{FF2B5EF4-FFF2-40B4-BE49-F238E27FC236}">
                    <a16:creationId xmlns:a16="http://schemas.microsoft.com/office/drawing/2014/main" id="{1BC5D510-EFF1-4AAC-8295-9B6554BB045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F223F224-228C-4401-B5CC-A65C8290E9D3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229" name="Groep 228">
                <a:extLst>
                  <a:ext uri="{FF2B5EF4-FFF2-40B4-BE49-F238E27FC236}">
                    <a16:creationId xmlns:a16="http://schemas.microsoft.com/office/drawing/2014/main" id="{9A40BB4B-F388-498F-91A8-A599036E5B3E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268" name="Groep 267">
                  <a:extLst>
                    <a:ext uri="{FF2B5EF4-FFF2-40B4-BE49-F238E27FC236}">
                      <a16:creationId xmlns:a16="http://schemas.microsoft.com/office/drawing/2014/main" id="{D592B79A-34AA-4CEA-99F3-CB4B165FFA40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272" name="Rechte verbindingslijn 271">
                    <a:extLst>
                      <a:ext uri="{FF2B5EF4-FFF2-40B4-BE49-F238E27FC236}">
                        <a16:creationId xmlns:a16="http://schemas.microsoft.com/office/drawing/2014/main" id="{E16D1531-541C-4845-9087-61CBB5B612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3" name="Rechte verbindingslijn 272">
                    <a:extLst>
                      <a:ext uri="{FF2B5EF4-FFF2-40B4-BE49-F238E27FC236}">
                        <a16:creationId xmlns:a16="http://schemas.microsoft.com/office/drawing/2014/main" id="{188A33C1-E9FC-4578-AC91-F7678EB2AF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4" name="Rechte verbindingslijn 273">
                    <a:extLst>
                      <a:ext uri="{FF2B5EF4-FFF2-40B4-BE49-F238E27FC236}">
                        <a16:creationId xmlns:a16="http://schemas.microsoft.com/office/drawing/2014/main" id="{4F7BC089-DF5F-49D4-B609-707CBF9847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5" name="Rechte verbindingslijn 274">
                    <a:extLst>
                      <a:ext uri="{FF2B5EF4-FFF2-40B4-BE49-F238E27FC236}">
                        <a16:creationId xmlns:a16="http://schemas.microsoft.com/office/drawing/2014/main" id="{A94C6634-7666-48DA-8C57-D0B8356CF4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76" name="Rechte verbindingslijn 275">
                    <a:extLst>
                      <a:ext uri="{FF2B5EF4-FFF2-40B4-BE49-F238E27FC236}">
                        <a16:creationId xmlns:a16="http://schemas.microsoft.com/office/drawing/2014/main" id="{33C49C72-32FF-4653-9B87-B878F75582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69" name="Groep 268">
                  <a:extLst>
                    <a:ext uri="{FF2B5EF4-FFF2-40B4-BE49-F238E27FC236}">
                      <a16:creationId xmlns:a16="http://schemas.microsoft.com/office/drawing/2014/main" id="{73FB8C4B-6A32-4C9E-8B35-14984F30891B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70" name="Rechthoek 269">
                    <a:extLst>
                      <a:ext uri="{FF2B5EF4-FFF2-40B4-BE49-F238E27FC236}">
                        <a16:creationId xmlns:a16="http://schemas.microsoft.com/office/drawing/2014/main" id="{C972A184-9934-455F-8FC5-DA2190384FF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1" name="Pijl: punthaak 270">
                    <a:extLst>
                      <a:ext uri="{FF2B5EF4-FFF2-40B4-BE49-F238E27FC236}">
                        <a16:creationId xmlns:a16="http://schemas.microsoft.com/office/drawing/2014/main" id="{51CED2FC-6A80-4041-9014-AFEE6291444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04573F35-32E1-414B-B796-C0B77C9386D6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259" name="Groep 258">
                  <a:extLst>
                    <a:ext uri="{FF2B5EF4-FFF2-40B4-BE49-F238E27FC236}">
                      <a16:creationId xmlns:a16="http://schemas.microsoft.com/office/drawing/2014/main" id="{988E1867-CDF7-45DC-B265-DA40E9181147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263" name="Rechte verbindingslijn 262">
                    <a:extLst>
                      <a:ext uri="{FF2B5EF4-FFF2-40B4-BE49-F238E27FC236}">
                        <a16:creationId xmlns:a16="http://schemas.microsoft.com/office/drawing/2014/main" id="{82DC3159-78BF-4BB6-A411-798A4DB1C7D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4" name="Rechte verbindingslijn 263">
                    <a:extLst>
                      <a:ext uri="{FF2B5EF4-FFF2-40B4-BE49-F238E27FC236}">
                        <a16:creationId xmlns:a16="http://schemas.microsoft.com/office/drawing/2014/main" id="{E3EFB1A1-861D-4B1C-8B0F-FB852D9BD6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5" name="Rechte verbindingslijn 264">
                    <a:extLst>
                      <a:ext uri="{FF2B5EF4-FFF2-40B4-BE49-F238E27FC236}">
                        <a16:creationId xmlns:a16="http://schemas.microsoft.com/office/drawing/2014/main" id="{6C40CAD4-5BF5-4B4E-8D5B-8A8393C233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6" name="Rechte verbindingslijn 265">
                    <a:extLst>
                      <a:ext uri="{FF2B5EF4-FFF2-40B4-BE49-F238E27FC236}">
                        <a16:creationId xmlns:a16="http://schemas.microsoft.com/office/drawing/2014/main" id="{DB2A6E00-838C-4800-9658-75FF04376B8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267" name="Rechte verbindingslijn 266">
                    <a:extLst>
                      <a:ext uri="{FF2B5EF4-FFF2-40B4-BE49-F238E27FC236}">
                        <a16:creationId xmlns:a16="http://schemas.microsoft.com/office/drawing/2014/main" id="{EB51A25F-10EE-4991-B0E9-C30D03D85E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260" name="Groep 259">
                  <a:extLst>
                    <a:ext uri="{FF2B5EF4-FFF2-40B4-BE49-F238E27FC236}">
                      <a16:creationId xmlns:a16="http://schemas.microsoft.com/office/drawing/2014/main" id="{B35B6CA7-43A5-4D4F-9419-C2905BB2D6D9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261" name="Rechthoek 260">
                    <a:extLst>
                      <a:ext uri="{FF2B5EF4-FFF2-40B4-BE49-F238E27FC236}">
                        <a16:creationId xmlns:a16="http://schemas.microsoft.com/office/drawing/2014/main" id="{5D3E04C8-1258-4EEA-B9CE-CE74CAEF852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2" name="Pijl: punthaak 261">
                    <a:extLst>
                      <a:ext uri="{FF2B5EF4-FFF2-40B4-BE49-F238E27FC236}">
                        <a16:creationId xmlns:a16="http://schemas.microsoft.com/office/drawing/2014/main" id="{ED4A4AAB-1299-46C7-BF4C-E2315ECE67D6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231" name="Rechte verbindingslijn 230">
                <a:extLst>
                  <a:ext uri="{FF2B5EF4-FFF2-40B4-BE49-F238E27FC236}">
                    <a16:creationId xmlns:a16="http://schemas.microsoft.com/office/drawing/2014/main" id="{B627BD86-5B8F-4E41-B3B9-4BC3411C1B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36454" y="523622"/>
                <a:ext cx="720437" cy="18842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32" name="Rechte verbindingslijn 231">
                <a:extLst>
                  <a:ext uri="{FF2B5EF4-FFF2-40B4-BE49-F238E27FC236}">
                    <a16:creationId xmlns:a16="http://schemas.microsoft.com/office/drawing/2014/main" id="{1D46D193-C839-4B07-B434-3D1BB90EAFA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20570" y="712044"/>
                <a:ext cx="399011" cy="238298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93ADAF63-0466-49D6-AF68-3B5C8BDC7B12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C54D4999-6023-4954-9A6A-7E67F1BF09BB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49" name="Groep 248">
                  <a:extLst>
                    <a:ext uri="{FF2B5EF4-FFF2-40B4-BE49-F238E27FC236}">
                      <a16:creationId xmlns:a16="http://schemas.microsoft.com/office/drawing/2014/main" id="{97D8FD01-7099-4A91-AA97-859A406BE895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250" name="Groep 249">
                    <a:extLst>
                      <a:ext uri="{FF2B5EF4-FFF2-40B4-BE49-F238E27FC236}">
                        <a16:creationId xmlns:a16="http://schemas.microsoft.com/office/drawing/2014/main" id="{60D93C00-CC07-4776-897E-9826B3DAF05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254" name="Rechte verbindingslijn 253">
                      <a:extLst>
                        <a:ext uri="{FF2B5EF4-FFF2-40B4-BE49-F238E27FC236}">
                          <a16:creationId xmlns:a16="http://schemas.microsoft.com/office/drawing/2014/main" id="{288D4851-E9A0-42BD-969B-D0129AB3659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5" name="Rechte verbindingslijn 254">
                      <a:extLst>
                        <a:ext uri="{FF2B5EF4-FFF2-40B4-BE49-F238E27FC236}">
                          <a16:creationId xmlns:a16="http://schemas.microsoft.com/office/drawing/2014/main" id="{B7381B7C-74CD-4717-A435-5B47A21561C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6" name="Rechte verbindingslijn 255">
                      <a:extLst>
                        <a:ext uri="{FF2B5EF4-FFF2-40B4-BE49-F238E27FC236}">
                          <a16:creationId xmlns:a16="http://schemas.microsoft.com/office/drawing/2014/main" id="{9753C9B6-6175-4DF7-AB57-D685355EA6C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7" name="Rechte verbindingslijn 256">
                      <a:extLst>
                        <a:ext uri="{FF2B5EF4-FFF2-40B4-BE49-F238E27FC236}">
                          <a16:creationId xmlns:a16="http://schemas.microsoft.com/office/drawing/2014/main" id="{97F6EE27-BE4B-4FF9-9083-6CBF84605E0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58" name="Rechte verbindingslijn 257">
                      <a:extLst>
                        <a:ext uri="{FF2B5EF4-FFF2-40B4-BE49-F238E27FC236}">
                          <a16:creationId xmlns:a16="http://schemas.microsoft.com/office/drawing/2014/main" id="{CAFD61CB-FF0A-466A-8755-D9C5B7B07D0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51" name="Groep 250">
                    <a:extLst>
                      <a:ext uri="{FF2B5EF4-FFF2-40B4-BE49-F238E27FC236}">
                        <a16:creationId xmlns:a16="http://schemas.microsoft.com/office/drawing/2014/main" id="{32F635C9-D646-4893-B93A-2859B6D574C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52" name="Rechthoek 251">
                      <a:extLst>
                        <a:ext uri="{FF2B5EF4-FFF2-40B4-BE49-F238E27FC236}">
                          <a16:creationId xmlns:a16="http://schemas.microsoft.com/office/drawing/2014/main" id="{B5947B6D-D208-4538-A558-DEF1A0FB99F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3" name="Pijl: punthaak 252">
                      <a:extLst>
                        <a:ext uri="{FF2B5EF4-FFF2-40B4-BE49-F238E27FC236}">
                          <a16:creationId xmlns:a16="http://schemas.microsoft.com/office/drawing/2014/main" id="{C0EBFE16-351C-4B6D-A0DF-843EC8BD4536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84E509D2-A7E5-48EE-8D1A-C36C55A6558F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237" name="Rechthoek 236">
                  <a:extLst>
                    <a:ext uri="{FF2B5EF4-FFF2-40B4-BE49-F238E27FC236}">
                      <a16:creationId xmlns:a16="http://schemas.microsoft.com/office/drawing/2014/main" id="{C0B98E87-7655-4024-8B8F-65D9E8C8C47B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38" name="Groep 237">
                  <a:extLst>
                    <a:ext uri="{FF2B5EF4-FFF2-40B4-BE49-F238E27FC236}">
                      <a16:creationId xmlns:a16="http://schemas.microsoft.com/office/drawing/2014/main" id="{9DE9B658-7899-496E-BA13-E089910A66D8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239" name="Groep 238">
                    <a:extLst>
                      <a:ext uri="{FF2B5EF4-FFF2-40B4-BE49-F238E27FC236}">
                        <a16:creationId xmlns:a16="http://schemas.microsoft.com/office/drawing/2014/main" id="{FC99FE46-8002-4EF2-AE51-6DAA7BE9F08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243" name="Rechte verbindingslijn 242">
                      <a:extLst>
                        <a:ext uri="{FF2B5EF4-FFF2-40B4-BE49-F238E27FC236}">
                          <a16:creationId xmlns:a16="http://schemas.microsoft.com/office/drawing/2014/main" id="{F1EB46B9-904E-4EDC-8C54-C0EFD6AB94DB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4" name="Rechte verbindingslijn 243">
                      <a:extLst>
                        <a:ext uri="{FF2B5EF4-FFF2-40B4-BE49-F238E27FC236}">
                          <a16:creationId xmlns:a16="http://schemas.microsoft.com/office/drawing/2014/main" id="{2E6A990D-045F-4567-BBF0-A7DA9A1AE80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5" name="Rechte verbindingslijn 244">
                      <a:extLst>
                        <a:ext uri="{FF2B5EF4-FFF2-40B4-BE49-F238E27FC236}">
                          <a16:creationId xmlns:a16="http://schemas.microsoft.com/office/drawing/2014/main" id="{07B8E4A9-9CCF-45DF-809D-B5237BABA49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6" name="Rechte verbindingslijn 245">
                      <a:extLst>
                        <a:ext uri="{FF2B5EF4-FFF2-40B4-BE49-F238E27FC236}">
                          <a16:creationId xmlns:a16="http://schemas.microsoft.com/office/drawing/2014/main" id="{032427D7-1918-4F8B-82AB-BA5E2293723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247" name="Rechte verbindingslijn 246">
                      <a:extLst>
                        <a:ext uri="{FF2B5EF4-FFF2-40B4-BE49-F238E27FC236}">
                          <a16:creationId xmlns:a16="http://schemas.microsoft.com/office/drawing/2014/main" id="{DB15609F-7C58-4DAF-9911-C248B842DE3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240" name="Groep 239">
                    <a:extLst>
                      <a:ext uri="{FF2B5EF4-FFF2-40B4-BE49-F238E27FC236}">
                        <a16:creationId xmlns:a16="http://schemas.microsoft.com/office/drawing/2014/main" id="{2DED160E-4C88-4EF5-8417-40692B96A898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241" name="Rechthoek 240">
                      <a:extLst>
                        <a:ext uri="{FF2B5EF4-FFF2-40B4-BE49-F238E27FC236}">
                          <a16:creationId xmlns:a16="http://schemas.microsoft.com/office/drawing/2014/main" id="{E3786708-DD12-40A1-944E-55856D6390F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42" name="Pijl: punthaak 241">
                      <a:extLst>
                        <a:ext uri="{FF2B5EF4-FFF2-40B4-BE49-F238E27FC236}">
                          <a16:creationId xmlns:a16="http://schemas.microsoft.com/office/drawing/2014/main" id="{9DB4758B-4D34-46DC-AE6E-9F919924595D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235" name="Rechthoek 234">
                <a:extLst>
                  <a:ext uri="{FF2B5EF4-FFF2-40B4-BE49-F238E27FC236}">
                    <a16:creationId xmlns:a16="http://schemas.microsoft.com/office/drawing/2014/main" id="{A08002A2-42FD-4C1C-A97B-FC8F7866B622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omhoog</a:t>
                </a:r>
              </a:p>
            </p:txBody>
          </p:sp>
          <p:sp>
            <p:nvSpPr>
              <p:cNvPr id="236" name="Rechthoek 235">
                <a:extLst>
                  <a:ext uri="{FF2B5EF4-FFF2-40B4-BE49-F238E27FC236}">
                    <a16:creationId xmlns:a16="http://schemas.microsoft.com/office/drawing/2014/main" id="{4380DC56-DB5A-472F-A843-FB58E968CE7E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omlaag</a:t>
                </a:r>
              </a:p>
            </p:txBody>
          </p:sp>
        </p:grpSp>
        <p:cxnSp>
          <p:nvCxnSpPr>
            <p:cNvPr id="134" name="Rechte verbindingslijn 133">
              <a:extLst>
                <a:ext uri="{FF2B5EF4-FFF2-40B4-BE49-F238E27FC236}">
                  <a16:creationId xmlns:a16="http://schemas.microsoft.com/office/drawing/2014/main" id="{856CF1FF-1043-410A-AF11-4C1CF41E8A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3419346" y="1020931"/>
              <a:ext cx="3176013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A9982726-BBE9-47CA-BD95-0589EC989AE1}"/>
                </a:ext>
              </a:extLst>
            </p:cNvPr>
            <p:cNvSpPr/>
            <p:nvPr userDrawn="1"/>
          </p:nvSpPr>
          <p:spPr>
            <a:xfrm>
              <a:off x="-3059324" y="1719143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Bullets</a:t>
              </a:r>
            </a:p>
          </p:txBody>
        </p:sp>
        <p:sp>
          <p:nvSpPr>
            <p:cNvPr id="136" name="Ovaal 135">
              <a:extLst>
                <a:ext uri="{FF2B5EF4-FFF2-40B4-BE49-F238E27FC236}">
                  <a16:creationId xmlns:a16="http://schemas.microsoft.com/office/drawing/2014/main" id="{B9153E4E-00D3-48BD-B9EF-4303A3FD9EFA}"/>
                </a:ext>
              </a:extLst>
            </p:cNvPr>
            <p:cNvSpPr/>
            <p:nvPr userDrawn="1"/>
          </p:nvSpPr>
          <p:spPr>
            <a:xfrm>
              <a:off x="-3425006" y="2091065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37" name="Rechthoek 136">
              <a:extLst>
                <a:ext uri="{FF2B5EF4-FFF2-40B4-BE49-F238E27FC236}">
                  <a16:creationId xmlns:a16="http://schemas.microsoft.com/office/drawing/2014/main" id="{885F26DE-3275-4653-903B-0FCB8FDCFA6E}"/>
                </a:ext>
              </a:extLst>
            </p:cNvPr>
            <p:cNvSpPr/>
            <p:nvPr userDrawn="1"/>
          </p:nvSpPr>
          <p:spPr>
            <a:xfrm>
              <a:off x="-3059324" y="209106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Tx/>
                <a:buChar char="-"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Sub-</a:t>
              </a:r>
              <a:r>
                <a:rPr kumimoji="0" lang="nl-NL" sz="12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bullets</a:t>
              </a:r>
              <a:endParaRPr kumimoji="0" lang="nl-NL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25A2FF23-23F3-438E-9188-C57C032D2AE3}"/>
                </a:ext>
              </a:extLst>
            </p:cNvPr>
            <p:cNvSpPr/>
            <p:nvPr userDrawn="1"/>
          </p:nvSpPr>
          <p:spPr>
            <a:xfrm>
              <a:off x="-3425006" y="2465241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39" name="Ovaal 138">
              <a:extLst>
                <a:ext uri="{FF2B5EF4-FFF2-40B4-BE49-F238E27FC236}">
                  <a16:creationId xmlns:a16="http://schemas.microsoft.com/office/drawing/2014/main" id="{8E0C4EE5-56A4-4B63-ADCC-0AF1404505F3}"/>
                </a:ext>
              </a:extLst>
            </p:cNvPr>
            <p:cNvSpPr/>
            <p:nvPr userDrawn="1"/>
          </p:nvSpPr>
          <p:spPr>
            <a:xfrm>
              <a:off x="-3425006" y="2837886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140" name="Rechthoek 139">
              <a:extLst>
                <a:ext uri="{FF2B5EF4-FFF2-40B4-BE49-F238E27FC236}">
                  <a16:creationId xmlns:a16="http://schemas.microsoft.com/office/drawing/2014/main" id="{90C63017-9195-41A7-9FA1-3579DF8F5B3B}"/>
                </a:ext>
              </a:extLst>
            </p:cNvPr>
            <p:cNvSpPr/>
            <p:nvPr userDrawn="1"/>
          </p:nvSpPr>
          <p:spPr>
            <a:xfrm>
              <a:off x="-3059324" y="2467048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Leestekst</a:t>
              </a:r>
            </a:p>
          </p:txBody>
        </p:sp>
        <p:sp>
          <p:nvSpPr>
            <p:cNvPr id="141" name="Ovaal 140">
              <a:extLst>
                <a:ext uri="{FF2B5EF4-FFF2-40B4-BE49-F238E27FC236}">
                  <a16:creationId xmlns:a16="http://schemas.microsoft.com/office/drawing/2014/main" id="{8784AE1B-8532-4107-B9CC-6081F77B4A2A}"/>
                </a:ext>
              </a:extLst>
            </p:cNvPr>
            <p:cNvSpPr/>
            <p:nvPr userDrawn="1"/>
          </p:nvSpPr>
          <p:spPr>
            <a:xfrm>
              <a:off x="-3425006" y="322149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142" name="Rechthoek 141">
              <a:extLst>
                <a:ext uri="{FF2B5EF4-FFF2-40B4-BE49-F238E27FC236}">
                  <a16:creationId xmlns:a16="http://schemas.microsoft.com/office/drawing/2014/main" id="{9F84CD43-2FD2-46D5-8B53-6F1913C60699}"/>
                </a:ext>
              </a:extLst>
            </p:cNvPr>
            <p:cNvSpPr/>
            <p:nvPr userDrawn="1"/>
          </p:nvSpPr>
          <p:spPr>
            <a:xfrm>
              <a:off x="-3059324" y="285065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43" name="Rechthoek 142">
              <a:extLst>
                <a:ext uri="{FF2B5EF4-FFF2-40B4-BE49-F238E27FC236}">
                  <a16:creationId xmlns:a16="http://schemas.microsoft.com/office/drawing/2014/main" id="{C21DDA12-746E-4EA0-B666-3C2B1712A60B}"/>
                </a:ext>
              </a:extLst>
            </p:cNvPr>
            <p:cNvSpPr/>
            <p:nvPr userDrawn="1"/>
          </p:nvSpPr>
          <p:spPr>
            <a:xfrm>
              <a:off x="-3420798" y="1139659"/>
              <a:ext cx="3178016" cy="4670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Gebruik, onder de tab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de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, zoals hierboven aangegeven, om een tekst niveau te kiezen. Kies uit:</a:t>
              </a:r>
            </a:p>
          </p:txBody>
        </p:sp>
        <p:sp>
          <p:nvSpPr>
            <p:cNvPr id="144" name="Rechthoek 143">
              <a:extLst>
                <a:ext uri="{FF2B5EF4-FFF2-40B4-BE49-F238E27FC236}">
                  <a16:creationId xmlns:a16="http://schemas.microsoft.com/office/drawing/2014/main" id="{987655F8-F758-4A2C-9340-97EF9B2E41DE}"/>
                </a:ext>
              </a:extLst>
            </p:cNvPr>
            <p:cNvSpPr/>
            <p:nvPr userDrawn="1"/>
          </p:nvSpPr>
          <p:spPr>
            <a:xfrm>
              <a:off x="-3059324" y="3615443"/>
              <a:ext cx="2679396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2"/>
                </a:buClr>
                <a:buSzTx/>
                <a:buFont typeface="+mj-lt"/>
                <a:buNone/>
                <a:tabLst/>
                <a:defRPr/>
              </a:pPr>
              <a:r>
                <a:rPr lang="nl-NL" sz="1100" i="0"/>
                <a:t>Fotobijschrift</a:t>
              </a:r>
            </a:p>
          </p:txBody>
        </p:sp>
        <p:sp>
          <p:nvSpPr>
            <p:cNvPr id="145" name="Rechthoek 144">
              <a:extLst>
                <a:ext uri="{FF2B5EF4-FFF2-40B4-BE49-F238E27FC236}">
                  <a16:creationId xmlns:a16="http://schemas.microsoft.com/office/drawing/2014/main" id="{A22A6D99-A596-49EE-941C-559BEF7FFC20}"/>
                </a:ext>
              </a:extLst>
            </p:cNvPr>
            <p:cNvSpPr/>
            <p:nvPr userDrawn="1"/>
          </p:nvSpPr>
          <p:spPr>
            <a:xfrm>
              <a:off x="-3059324" y="4355324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1450" marR="0" lvl="0" indent="-17145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Tx/>
                <a:buBlip>
                  <a:blip r:embed="rId3"/>
                </a:buBlip>
                <a:tabLst/>
                <a:defRPr/>
              </a:pPr>
              <a:r>
                <a:rPr kumimoji="0" lang="nl-NL" sz="12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Bullets</a:t>
              </a:r>
            </a:p>
          </p:txBody>
        </p:sp>
        <p:sp>
          <p:nvSpPr>
            <p:cNvPr id="146" name="Rechthoek 145">
              <a:extLst>
                <a:ext uri="{FF2B5EF4-FFF2-40B4-BE49-F238E27FC236}">
                  <a16:creationId xmlns:a16="http://schemas.microsoft.com/office/drawing/2014/main" id="{4E78D69F-C556-4BC7-BDEE-AFCBA15938C0}"/>
                </a:ext>
              </a:extLst>
            </p:cNvPr>
            <p:cNvSpPr/>
            <p:nvPr userDrawn="1"/>
          </p:nvSpPr>
          <p:spPr>
            <a:xfrm>
              <a:off x="-3059324" y="4730148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200" b="1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Subtitel</a:t>
              </a:r>
            </a:p>
          </p:txBody>
        </p:sp>
        <p:sp>
          <p:nvSpPr>
            <p:cNvPr id="147" name="Rechthoek 146">
              <a:extLst>
                <a:ext uri="{FF2B5EF4-FFF2-40B4-BE49-F238E27FC236}">
                  <a16:creationId xmlns:a16="http://schemas.microsoft.com/office/drawing/2014/main" id="{4E795E7E-55C3-424C-BAFE-B022B3AFB7ED}"/>
                </a:ext>
              </a:extLst>
            </p:cNvPr>
            <p:cNvSpPr/>
            <p:nvPr userDrawn="1"/>
          </p:nvSpPr>
          <p:spPr>
            <a:xfrm>
              <a:off x="-3059324" y="3991410"/>
              <a:ext cx="2823104" cy="25596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Titel</a:t>
              </a:r>
            </a:p>
          </p:txBody>
        </p:sp>
      </p:grpSp>
      <p:grpSp>
        <p:nvGrpSpPr>
          <p:cNvPr id="315" name="Instructie">
            <a:extLst>
              <a:ext uri="{FF2B5EF4-FFF2-40B4-BE49-F238E27FC236}">
                <a16:creationId xmlns:a16="http://schemas.microsoft.com/office/drawing/2014/main" id="{62FDAA29-DEB8-4319-B290-21CEF7D4DD74}"/>
              </a:ext>
            </a:extLst>
          </p:cNvPr>
          <p:cNvGrpSpPr/>
          <p:nvPr userDrawn="1"/>
        </p:nvGrpSpPr>
        <p:grpSpPr>
          <a:xfrm>
            <a:off x="12391601" y="0"/>
            <a:ext cx="3183677" cy="2295764"/>
            <a:chOff x="12391601" y="204025"/>
            <a:chExt cx="3183677" cy="2295764"/>
          </a:xfrm>
        </p:grpSpPr>
        <p:sp>
          <p:nvSpPr>
            <p:cNvPr id="316" name="Rechthoek 315">
              <a:extLst>
                <a:ext uri="{FF2B5EF4-FFF2-40B4-BE49-F238E27FC236}">
                  <a16:creationId xmlns:a16="http://schemas.microsoft.com/office/drawing/2014/main" id="{295927C9-5C0F-4270-975F-8B03F535E057}"/>
                </a:ext>
              </a:extLst>
            </p:cNvPr>
            <p:cNvSpPr/>
            <p:nvPr userDrawn="1"/>
          </p:nvSpPr>
          <p:spPr>
            <a:xfrm>
              <a:off x="12397262" y="204025"/>
              <a:ext cx="3178016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all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invoegen/veranderen</a:t>
              </a:r>
            </a:p>
          </p:txBody>
        </p:sp>
        <p:sp>
          <p:nvSpPr>
            <p:cNvPr id="317" name="Ovaal 316">
              <a:extLst>
                <a:ext uri="{FF2B5EF4-FFF2-40B4-BE49-F238E27FC236}">
                  <a16:creationId xmlns:a16="http://schemas.microsoft.com/office/drawing/2014/main" id="{C915E03A-2B11-4D6E-8B5D-D3B9A8ACE1DB}"/>
                </a:ext>
              </a:extLst>
            </p:cNvPr>
            <p:cNvSpPr/>
            <p:nvPr userDrawn="1"/>
          </p:nvSpPr>
          <p:spPr>
            <a:xfrm>
              <a:off x="12391601" y="545232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318" name="Rechte verbindingslijn 317">
              <a:extLst>
                <a:ext uri="{FF2B5EF4-FFF2-40B4-BE49-F238E27FC236}">
                  <a16:creationId xmlns:a16="http://schemas.microsoft.com/office/drawing/2014/main" id="{3B6919D9-6162-4C30-A80A-FFE7BD931A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445660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cxnSp>
          <p:nvCxnSpPr>
            <p:cNvPr id="319" name="Rechte verbindingslijn 318">
              <a:extLst>
                <a:ext uri="{FF2B5EF4-FFF2-40B4-BE49-F238E27FC236}">
                  <a16:creationId xmlns:a16="http://schemas.microsoft.com/office/drawing/2014/main" id="{DB5820D1-503C-4B2D-A748-94E95A9BA18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1577933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  <p:sp>
          <p:nvSpPr>
            <p:cNvPr id="320" name="Rechthoek 319">
              <a:extLst>
                <a:ext uri="{FF2B5EF4-FFF2-40B4-BE49-F238E27FC236}">
                  <a16:creationId xmlns:a16="http://schemas.microsoft.com/office/drawing/2014/main" id="{A1E93F65-CB52-4274-A9F3-9D6EE4A0CE88}"/>
                </a:ext>
              </a:extLst>
            </p:cNvPr>
            <p:cNvSpPr/>
            <p:nvPr userDrawn="1"/>
          </p:nvSpPr>
          <p:spPr>
            <a:xfrm>
              <a:off x="12757282" y="611294"/>
              <a:ext cx="2817995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Klik op het pictogram om een nieuwe afbeelding in te voegen. </a:t>
              </a:r>
              <a:r>
                <a:rPr kumimoji="0" lang="nl-NL" sz="11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(zie onderstaand voorbeeld).</a:t>
              </a:r>
              <a:endParaRPr kumimoji="0" lang="nl-NL" sz="1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321" name="Ovaal 320">
              <a:extLst>
                <a:ext uri="{FF2B5EF4-FFF2-40B4-BE49-F238E27FC236}">
                  <a16:creationId xmlns:a16="http://schemas.microsoft.com/office/drawing/2014/main" id="{52A70AD8-DB5A-4868-B2F4-7AAEDAF82088}"/>
                </a:ext>
              </a:extLst>
            </p:cNvPr>
            <p:cNvSpPr/>
            <p:nvPr userDrawn="1"/>
          </p:nvSpPr>
          <p:spPr>
            <a:xfrm>
              <a:off x="12391601" y="1706398"/>
              <a:ext cx="260914" cy="259683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322" name="Rechthoek 321">
              <a:extLst>
                <a:ext uri="{FF2B5EF4-FFF2-40B4-BE49-F238E27FC236}">
                  <a16:creationId xmlns:a16="http://schemas.microsoft.com/office/drawing/2014/main" id="{65F1A70E-9F49-4D4D-85FF-F5BDC6DCED96}"/>
                </a:ext>
              </a:extLst>
            </p:cNvPr>
            <p:cNvSpPr/>
            <p:nvPr userDrawn="1"/>
          </p:nvSpPr>
          <p:spPr>
            <a:xfrm>
              <a:off x="12757282" y="1772461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</a:t>
              </a:r>
              <a:b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</a:b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en klik op </a:t>
              </a:r>
              <a:r>
                <a:rPr kumimoji="0" lang="nl-NL" sz="11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‘Invoegen’</a:t>
              </a:r>
              <a:r>
                <a:rPr kumimoji="0" lang="nl-NL" sz="1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323" name="Groep 322">
              <a:extLst>
                <a:ext uri="{FF2B5EF4-FFF2-40B4-BE49-F238E27FC236}">
                  <a16:creationId xmlns:a16="http://schemas.microsoft.com/office/drawing/2014/main" id="{FE18E935-C324-468A-8A5A-5E1739484C3C}"/>
                </a:ext>
              </a:extLst>
            </p:cNvPr>
            <p:cNvGrpSpPr/>
            <p:nvPr userDrawn="1"/>
          </p:nvGrpSpPr>
          <p:grpSpPr>
            <a:xfrm>
              <a:off x="12757282" y="2184550"/>
              <a:ext cx="825500" cy="209550"/>
              <a:chOff x="13504624" y="2482850"/>
              <a:chExt cx="825500" cy="209550"/>
            </a:xfrm>
          </p:grpSpPr>
          <p:sp>
            <p:nvSpPr>
              <p:cNvPr id="332" name="Rechthoek 331">
                <a:extLst>
                  <a:ext uri="{FF2B5EF4-FFF2-40B4-BE49-F238E27FC236}">
                    <a16:creationId xmlns:a16="http://schemas.microsoft.com/office/drawing/2014/main" id="{2FA7D712-845E-4182-AA51-66289016F84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333" name="Rechte verbindingslijn 332">
                <a:extLst>
                  <a:ext uri="{FF2B5EF4-FFF2-40B4-BE49-F238E27FC236}">
                    <a16:creationId xmlns:a16="http://schemas.microsoft.com/office/drawing/2014/main" id="{E2AFDA92-6251-4FE4-9A93-5D9541A1662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334" name="Gelijkbenige driehoek 333">
                <a:extLst>
                  <a:ext uri="{FF2B5EF4-FFF2-40B4-BE49-F238E27FC236}">
                    <a16:creationId xmlns:a16="http://schemas.microsoft.com/office/drawing/2014/main" id="{11D27A4B-4607-4430-AB2E-899274448E17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24" name="Groep 323">
              <a:extLst>
                <a:ext uri="{FF2B5EF4-FFF2-40B4-BE49-F238E27FC236}">
                  <a16:creationId xmlns:a16="http://schemas.microsoft.com/office/drawing/2014/main" id="{32BDFD65-32BF-4848-BB49-9857CCF9D0F4}"/>
                </a:ext>
              </a:extLst>
            </p:cNvPr>
            <p:cNvGrpSpPr/>
            <p:nvPr userDrawn="1"/>
          </p:nvGrpSpPr>
          <p:grpSpPr>
            <a:xfrm>
              <a:off x="12757282" y="1141626"/>
              <a:ext cx="294789" cy="318834"/>
              <a:chOff x="14466489" y="1001522"/>
              <a:chExt cx="290627" cy="314333"/>
            </a:xfrm>
          </p:grpSpPr>
          <p:sp>
            <p:nvSpPr>
              <p:cNvPr id="326" name="Rechthoek 325">
                <a:extLst>
                  <a:ext uri="{FF2B5EF4-FFF2-40B4-BE49-F238E27FC236}">
                    <a16:creationId xmlns:a16="http://schemas.microsoft.com/office/drawing/2014/main" id="{156D3FCC-DC95-416D-974C-AB554144CEC8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7" name="Ovaal 326">
                <a:extLst>
                  <a:ext uri="{FF2B5EF4-FFF2-40B4-BE49-F238E27FC236}">
                    <a16:creationId xmlns:a16="http://schemas.microsoft.com/office/drawing/2014/main" id="{E37503E5-D9A2-485E-9751-6E97F5B41C2A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Vrije vorm: vorm 327">
                <a:extLst>
                  <a:ext uri="{FF2B5EF4-FFF2-40B4-BE49-F238E27FC236}">
                    <a16:creationId xmlns:a16="http://schemas.microsoft.com/office/drawing/2014/main" id="{43B23A4B-84D0-42C1-9629-FA2A0A9FBD9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9" name="Rechthoek: afgeronde hoeken 328">
                <a:extLst>
                  <a:ext uri="{FF2B5EF4-FFF2-40B4-BE49-F238E27FC236}">
                    <a16:creationId xmlns:a16="http://schemas.microsoft.com/office/drawing/2014/main" id="{DF1EB9B1-17B8-4615-A474-04037D3E07A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30" name="Rechte verbindingslijn 329">
                <a:extLst>
                  <a:ext uri="{FF2B5EF4-FFF2-40B4-BE49-F238E27FC236}">
                    <a16:creationId xmlns:a16="http://schemas.microsoft.com/office/drawing/2014/main" id="{C69C5724-FAD8-40C0-A182-E7BA4D4DA8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331" name="Rechte verbindingslijn 330">
                <a:extLst>
                  <a:ext uri="{FF2B5EF4-FFF2-40B4-BE49-F238E27FC236}">
                    <a16:creationId xmlns:a16="http://schemas.microsoft.com/office/drawing/2014/main" id="{6BE5A458-4CE9-4016-9C1F-656EBD90B217}"/>
                  </a:ext>
                </a:extLst>
              </p:cNvPr>
              <p:cNvCxnSpPr>
                <a:cxnSpLocks/>
                <a:stCxn id="32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325" name="Rechte verbindingslijn 324">
              <a:extLst>
                <a:ext uri="{FF2B5EF4-FFF2-40B4-BE49-F238E27FC236}">
                  <a16:creationId xmlns:a16="http://schemas.microsoft.com/office/drawing/2014/main" id="{0D77D496-26C5-471A-9D5D-CF0B4F1B5D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2397261" y="2499789"/>
              <a:ext cx="3178017" cy="0"/>
            </a:xfrm>
            <a:prstGeom prst="line">
              <a:avLst/>
            </a:prstGeom>
            <a:noFill/>
            <a:ln w="3175" cap="flat" cmpd="sng" algn="ctr">
              <a:solidFill>
                <a:schemeClr val="accent1"/>
              </a:solidFill>
              <a:prstDash val="solid"/>
            </a:ln>
            <a:effectLst/>
          </p:spPr>
        </p:cxnSp>
      </p:grpSp>
      <p:sp>
        <p:nvSpPr>
          <p:cNvPr id="106" name="Tekst">
            <a:extLst>
              <a:ext uri="{FF2B5EF4-FFF2-40B4-BE49-F238E27FC236}">
                <a16:creationId xmlns:a16="http://schemas.microsoft.com/office/drawing/2014/main" id="{7F4E0762-FD19-4496-8672-79129B8D35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3249" y="2064580"/>
            <a:ext cx="2998800" cy="4201140"/>
          </a:xfrm>
        </p:spPr>
        <p:txBody>
          <a:bodyPr/>
          <a:lstStyle>
            <a:lvl1pPr marL="273050" indent="-273050">
              <a:lnSpc>
                <a:spcPct val="85000"/>
              </a:lnSpc>
              <a:buFontTx/>
              <a:buBlip>
                <a:blip r:embed="rId2"/>
              </a:buBlip>
              <a:defRPr sz="1900" b="0" baseline="0"/>
            </a:lvl1pPr>
            <a:lvl2pPr>
              <a:lnSpc>
                <a:spcPct val="85000"/>
              </a:lnSpc>
              <a:defRPr/>
            </a:lvl2pPr>
            <a:lvl3pPr>
              <a:lnSpc>
                <a:spcPct val="85000"/>
              </a:lnSpc>
              <a:defRPr/>
            </a:lvl3pPr>
            <a:lvl4pPr>
              <a:lnSpc>
                <a:spcPct val="85000"/>
              </a:lnSpc>
              <a:defRPr/>
            </a:lvl4pPr>
            <a:lvl5pPr>
              <a:lnSpc>
                <a:spcPct val="85000"/>
              </a:lnSpc>
              <a:defRPr/>
            </a:lvl5pPr>
            <a:lvl6pPr>
              <a:lnSpc>
                <a:spcPct val="85000"/>
              </a:lnSpc>
              <a:defRPr/>
            </a:lvl6pPr>
            <a:lvl7pPr>
              <a:lnSpc>
                <a:spcPct val="85000"/>
              </a:lnSpc>
              <a:defRPr/>
            </a:lvl7pPr>
            <a:lvl8pPr>
              <a:lnSpc>
                <a:spcPct val="85000"/>
              </a:lnSpc>
              <a:defRPr/>
            </a:lvl8pPr>
            <a:lvl9pPr>
              <a:lnSpc>
                <a:spcPct val="85000"/>
              </a:lnSpc>
              <a:defRPr/>
            </a:lvl9pPr>
          </a:lstStyle>
          <a:p>
            <a:pPr lvl="0"/>
            <a:r>
              <a:rPr lang="nl-NL"/>
              <a:t>Plaats hier de tekst</a:t>
            </a:r>
          </a:p>
        </p:txBody>
      </p:sp>
    </p:spTree>
    <p:extLst>
      <p:ext uri="{BB962C8B-B14F-4D97-AF65-F5344CB8AC3E}">
        <p14:creationId xmlns:p14="http://schemas.microsoft.com/office/powerpoint/2010/main" val="343164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771C3-B2ED-87F1-6BC4-5642D1CB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97E3AD-B7A2-76CB-2EC0-991BE3A9A5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3100E5-5BBE-88D2-9434-F2BC26C6C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CB5C79-E439-445D-F29E-F3DF86A6C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AD9E7DF-2980-05D3-C115-DEDE1396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2781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A056C7-E993-CD65-229F-01D8F7E08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BE1280B-C59E-25A0-223F-1557AB12D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30CC0A-13A3-4007-359B-7CE80848E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BDC8936-33A7-F6E9-9A98-C7C6B993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EE5352-A083-472E-007C-A6966990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8631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AD82D-E45C-24B4-309D-A243EF5C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ECC7E8-60F0-B7D7-B483-3426641F6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E6F0217-2DDC-FC03-47F3-094E63686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EBAB16-77B8-4736-A809-A71FE3CEE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7A7184E-A73C-1D31-6724-3BB96BB4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16D5E79-C005-9591-0034-AB9BFE6ED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96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82A95B-FF61-4733-5C4C-3781ACBE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49E52A-2CD9-8432-EC58-BFE28AE23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5995A0-9E32-5E93-33E6-0F01CF51E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DFEDA02-1BB4-B2E5-25EC-17F5807F1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4C6B10C-060B-3707-C764-830E69C2CE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C2A624C-CDD4-C483-3D39-C7D079146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B417835-C683-2D03-F302-4F17A78BA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36541BF-3CCE-818F-8A7F-B201D0D07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96278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CCC582-081E-FF91-2622-D4FE56150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A93F735-26DB-7BCF-F15A-72C5E78B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348B6B-43B7-5E3F-4ABA-FE905033E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9D16891-210F-AA98-2BA2-086E032A3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04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E952FF1-7898-A765-2AC2-11104AB31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9FB45C1E-D297-B7BE-C3D9-71270E117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A375AFD-A2C1-BCDC-6827-5BF7009B9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3674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985E1-5D9A-A1DE-DE38-F9C79447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B8FB38-0BE9-EA45-9C5C-A1695EA02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26640BE-3731-CD94-7069-5F0B06983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90964F4-FA29-1418-EC46-88C28D80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8F22F53-FBA3-967C-B061-8C04960BE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570D6D-30DB-ABCF-DB86-6AADB4F1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984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31D626-B19A-31C0-5CCB-473D30FE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C76733D-372C-E722-6495-5E92623A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87F9599-BF64-28AA-16F6-747C336B9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AB6CB56-60A7-C166-6E08-2FFA23D5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6507391-AA62-310C-8374-C9B3B1A94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E0C8D1-2092-1DC0-1582-0A6413E35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439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8F0A45A-487B-BC9B-B325-24B538A7E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4CE5A3-D147-8A82-F8C7-83BF8114C1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6DD4D75-BE38-C113-E34C-87B5936D8D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7A431-9319-4A03-AD7E-98E35C4BCA86}" type="datetimeFigureOut">
              <a:rPr lang="nl-NL" smtClean="0"/>
              <a:t>6-2-2024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4A338E-BFD0-2A4B-E0D4-E873B0C5E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6425E5E-80A6-F0AF-F2DC-8898B27E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7470C-6D5C-46FC-9224-BD35F72DED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74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rabantwoontslim.nl/s-hertogenbosch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D21B2D-915C-33E6-7F47-15730181E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541" y="868362"/>
            <a:ext cx="9144000" cy="2387600"/>
          </a:xfrm>
        </p:spPr>
        <p:txBody>
          <a:bodyPr>
            <a:normAutofit/>
          </a:bodyPr>
          <a:lstStyle/>
          <a:p>
            <a:r>
              <a:rPr lang="nl-NL" b="1" dirty="0"/>
              <a:t>Dorpstafel Energietransitie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264594E-42B8-C13F-4B32-906F7FD5E5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sz="3600" b="1" dirty="0"/>
              <a:t>Engelenburcht 6 februari 2024</a:t>
            </a:r>
          </a:p>
        </p:txBody>
      </p:sp>
      <p:pic>
        <p:nvPicPr>
          <p:cNvPr id="5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6972866B-23A7-8241-0D2C-240E27351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621" y="411431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7083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9C9D5-A6BD-CDA6-089E-C2533E6B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 Dorpstafel Energietransitie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8E8799-20B8-4CC8-C5F3-AE124BB62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19h30 	Welkom door Rob Pander Maat, voorzitter bestuursraad</a:t>
            </a:r>
          </a:p>
          <a:p>
            <a:pPr marL="0" indent="0">
              <a:buNone/>
            </a:pPr>
            <a:r>
              <a:rPr lang="nl-NL" dirty="0"/>
              <a:t>19h35 	Overzicht “Energiedoelen gemeente ‘s-Hertogenbosch” (Mike 		van der Geld, wethouder, verantwoordelijk voor </a:t>
            </a:r>
            <a:r>
              <a:rPr lang="nl-NL" dirty="0" err="1"/>
              <a:t>oa</a:t>
            </a:r>
            <a:r>
              <a:rPr lang="nl-NL" dirty="0"/>
              <a:t> energie)</a:t>
            </a:r>
          </a:p>
          <a:p>
            <a:pPr marL="0" indent="0">
              <a:buNone/>
            </a:pPr>
            <a:r>
              <a:rPr lang="nl-NL" dirty="0"/>
              <a:t>19h50 	Voordracht “van het gas af/warmtevisie” (</a:t>
            </a:r>
            <a:r>
              <a:rPr lang="nl-NL" dirty="0" err="1"/>
              <a:t>Raimond</a:t>
            </a:r>
            <a:r>
              <a:rPr lang="nl-NL" dirty="0"/>
              <a:t> van der 			Zee, Senior beleidsadviseur energietransitie bij onze gemeente)</a:t>
            </a:r>
          </a:p>
          <a:p>
            <a:pPr marL="0" indent="0">
              <a:buNone/>
            </a:pPr>
            <a:r>
              <a:rPr lang="nl-NL" dirty="0"/>
              <a:t>20h15 	Vragen &amp; inbreng ideeën</a:t>
            </a:r>
          </a:p>
          <a:p>
            <a:pPr marL="0" indent="0">
              <a:buNone/>
            </a:pPr>
            <a:r>
              <a:rPr lang="nl-NL" dirty="0"/>
              <a:t>20h30 	Pauze</a:t>
            </a:r>
          </a:p>
          <a:p>
            <a:pPr marL="0" indent="0">
              <a:buNone/>
            </a:pPr>
            <a:r>
              <a:rPr lang="nl-NL" dirty="0"/>
              <a:t>20h40 	eerste ronde workshops/informatietafels </a:t>
            </a:r>
          </a:p>
          <a:p>
            <a:pPr marL="0" indent="0">
              <a:buNone/>
            </a:pPr>
            <a:r>
              <a:rPr lang="nl-NL" dirty="0"/>
              <a:t>21h05 	tweede ronde workshops/informatietafels </a:t>
            </a:r>
          </a:p>
          <a:p>
            <a:pPr marL="0" indent="0">
              <a:buNone/>
            </a:pPr>
            <a:r>
              <a:rPr lang="nl-NL" dirty="0"/>
              <a:t>21h30 	Afsluiting en verder praten aan de bar</a:t>
            </a:r>
          </a:p>
        </p:txBody>
      </p:sp>
      <p:pic>
        <p:nvPicPr>
          <p:cNvPr id="6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12AC17D3-877D-73E2-DAAE-DC4F1B4A1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51" y="45788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2595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atuurclubs breken lans voor vogels in polder met windturbines tussen ...">
            <a:extLst>
              <a:ext uri="{FF2B5EF4-FFF2-40B4-BE49-F238E27FC236}">
                <a16:creationId xmlns:a16="http://schemas.microsoft.com/office/drawing/2014/main" id="{8A04A009-395E-0B9E-BF0F-34A101EDB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D79E8F-ECB1-5C93-56D1-27645D05A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616" y="2283280"/>
            <a:ext cx="5206767" cy="229144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nl-NL" b="1" dirty="0">
                <a:solidFill>
                  <a:schemeClr val="bg1"/>
                </a:solidFill>
              </a:rPr>
              <a:t>‘s-Hertogenbosch CO2-neutraal </a:t>
            </a:r>
            <a:br>
              <a:rPr lang="nl-NL" b="1" dirty="0">
                <a:solidFill>
                  <a:schemeClr val="bg1"/>
                </a:solidFill>
              </a:rPr>
            </a:br>
            <a:r>
              <a:rPr lang="nl-NL" b="1" dirty="0">
                <a:solidFill>
                  <a:schemeClr val="bg1"/>
                </a:solidFill>
              </a:rPr>
              <a:t>in 2050</a:t>
            </a:r>
          </a:p>
        </p:txBody>
      </p:sp>
      <p:pic>
        <p:nvPicPr>
          <p:cNvPr id="5" name="Afbeelding 4" descr="Afbeelding met tekenfilm, Graphics, schermopname, clipart&#10;&#10;Automatisch gegenereerde beschrijving">
            <a:extLst>
              <a:ext uri="{FF2B5EF4-FFF2-40B4-BE49-F238E27FC236}">
                <a16:creationId xmlns:a16="http://schemas.microsoft.com/office/drawing/2014/main" id="{E82D5E9E-5AA6-1A26-A248-5126E3447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79" y="387467"/>
            <a:ext cx="2187341" cy="5349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6BEBC7-50FC-A107-EF00-32D4B7B4CD2B}"/>
              </a:ext>
            </a:extLst>
          </p:cNvPr>
          <p:cNvSpPr txBox="1">
            <a:spLocks/>
          </p:cNvSpPr>
          <p:nvPr/>
        </p:nvSpPr>
        <p:spPr>
          <a:xfrm>
            <a:off x="1524000" y="1952325"/>
            <a:ext cx="9144000" cy="2252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4262106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sse Duurzame Polder is de Bossche niet; verschillen leiden tot ...">
            <a:extLst>
              <a:ext uri="{FF2B5EF4-FFF2-40B4-BE49-F238E27FC236}">
                <a16:creationId xmlns:a16="http://schemas.microsoft.com/office/drawing/2014/main" id="{EE1DAD87-14C4-794E-8316-F61C5B34D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D79E8F-ECB1-5C93-56D1-27645D05A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616" y="2283280"/>
            <a:ext cx="5206767" cy="2291440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r>
              <a:rPr lang="nl-NL" b="1" dirty="0"/>
              <a:t>‘s-Hertogenbosch CO2-neutraal </a:t>
            </a:r>
            <a:br>
              <a:rPr lang="nl-NL" b="1" dirty="0"/>
            </a:br>
            <a:r>
              <a:rPr lang="nl-NL" b="1" dirty="0"/>
              <a:t>in 2050</a:t>
            </a:r>
          </a:p>
        </p:txBody>
      </p:sp>
      <p:pic>
        <p:nvPicPr>
          <p:cNvPr id="5" name="Afbeelding 4" descr="Afbeelding met tekenfilm, Graphics, schermopname, clipart&#10;&#10;Automatisch gegenereerde beschrijving">
            <a:extLst>
              <a:ext uri="{FF2B5EF4-FFF2-40B4-BE49-F238E27FC236}">
                <a16:creationId xmlns:a16="http://schemas.microsoft.com/office/drawing/2014/main" id="{E82D5E9E-5AA6-1A26-A248-5126E3447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79" y="387467"/>
            <a:ext cx="2187341" cy="53494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EA6BEBC7-50FC-A107-EF00-32D4B7B4CD2B}"/>
              </a:ext>
            </a:extLst>
          </p:cNvPr>
          <p:cNvSpPr txBox="1">
            <a:spLocks/>
          </p:cNvSpPr>
          <p:nvPr/>
        </p:nvSpPr>
        <p:spPr>
          <a:xfrm>
            <a:off x="1524000" y="1952325"/>
            <a:ext cx="9144000" cy="22521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b="1" dirty="0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89E391D-E4F2-AC39-B93F-D48C33506423}"/>
              </a:ext>
            </a:extLst>
          </p:cNvPr>
          <p:cNvSpPr/>
          <p:nvPr/>
        </p:nvSpPr>
        <p:spPr>
          <a:xfrm rot="19640438">
            <a:off x="5726441" y="4092109"/>
            <a:ext cx="1574016" cy="4578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66EDE0D0-7E5A-CF09-7A17-C2AE88ED41FF}"/>
              </a:ext>
            </a:extLst>
          </p:cNvPr>
          <p:cNvSpPr txBox="1"/>
          <p:nvPr/>
        </p:nvSpPr>
        <p:spPr>
          <a:xfrm>
            <a:off x="5719086" y="3675656"/>
            <a:ext cx="1588726" cy="92333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5400" b="1" dirty="0">
                <a:solidFill>
                  <a:schemeClr val="bg1"/>
                </a:solidFill>
                <a:latin typeface="+mj-lt"/>
              </a:rPr>
              <a:t>2045</a:t>
            </a:r>
          </a:p>
        </p:txBody>
      </p:sp>
    </p:spTree>
    <p:extLst>
      <p:ext uri="{BB962C8B-B14F-4D97-AF65-F5344CB8AC3E}">
        <p14:creationId xmlns:p14="http://schemas.microsoft.com/office/powerpoint/2010/main" val="219494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35D5-C0EB-30CE-CCDB-945E90911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3600" dirty="0"/>
              <a:t>Wat gebeurt er als we het </a:t>
            </a:r>
            <a:r>
              <a:rPr lang="nl-NL" sz="3600" u="sng" dirty="0"/>
              <a:t>NIET</a:t>
            </a:r>
            <a:r>
              <a:rPr lang="nl-NL" sz="3600" dirty="0"/>
              <a:t> doen?</a:t>
            </a:r>
          </a:p>
        </p:txBody>
      </p:sp>
      <p:pic>
        <p:nvPicPr>
          <p:cNvPr id="1026" name="Picture 2" descr="Hoe surfer Max van Noorden drie jaar na deze iconische foto de écht  ongelijke strijd verloor | Opinie | bd.nl">
            <a:extLst>
              <a:ext uri="{FF2B5EF4-FFF2-40B4-BE49-F238E27FC236}">
                <a16:creationId xmlns:a16="http://schemas.microsoft.com/office/drawing/2014/main" id="{089E0C69-D5BA-D98F-B14B-FBDE9797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517" y="1602733"/>
            <a:ext cx="7174965" cy="489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123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3387BE2-1A3F-1336-2BE2-9D4FA486266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" y="-24339"/>
            <a:ext cx="12191999" cy="6858000"/>
          </a:xfrm>
          <a:prstGeom prst="rect">
            <a:avLst/>
          </a:prstGeom>
          <a:solidFill>
            <a:schemeClr val="bg1">
              <a:alpha val="36000"/>
            </a:schemeClr>
          </a:solidFill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0AFB57-BB1C-9077-4C78-100F0ACF98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5228"/>
            <a:ext cx="10515600" cy="3946613"/>
          </a:xfrm>
        </p:spPr>
        <p:txBody>
          <a:bodyPr>
            <a:normAutofit/>
          </a:bodyPr>
          <a:lstStyle/>
          <a:p>
            <a:r>
              <a:rPr lang="nl-NL" dirty="0"/>
              <a:t>CO2-monitor geeft inzicht in CO2-uitstoot</a:t>
            </a:r>
          </a:p>
          <a:p>
            <a:r>
              <a:rPr lang="nl-NL" dirty="0"/>
              <a:t>Uitkomsten CO2-monitor </a:t>
            </a:r>
            <a:r>
              <a:rPr lang="nl-NL" dirty="0">
                <a:sym typeface="Wingdings" panose="05000000000000000000" pitchFamily="2" charset="2"/>
              </a:rPr>
              <a:t>in </a:t>
            </a:r>
            <a:r>
              <a:rPr lang="nl-NL" b="1" dirty="0">
                <a:solidFill>
                  <a:schemeClr val="accent6"/>
                </a:solidFill>
                <a:sym typeface="Wingdings" panose="05000000000000000000" pitchFamily="2" charset="2"/>
              </a:rPr>
              <a:t>Klimaat Impact Analyse</a:t>
            </a:r>
          </a:p>
          <a:p>
            <a:r>
              <a:rPr lang="nl-NL" dirty="0">
                <a:sym typeface="Wingdings" panose="05000000000000000000" pitchFamily="2" charset="2"/>
              </a:rPr>
              <a:t>CO2-reductie van 11% in 2020</a:t>
            </a:r>
          </a:p>
          <a:p>
            <a:r>
              <a:rPr lang="nl-NL" dirty="0">
                <a:sym typeface="Wingdings" panose="05000000000000000000" pitchFamily="2" charset="2"/>
              </a:rPr>
              <a:t>CO2-reductie van 36% in 2030</a:t>
            </a:r>
          </a:p>
          <a:p>
            <a:r>
              <a:rPr lang="nl-NL" dirty="0">
                <a:sym typeface="Wingdings" panose="05000000000000000000" pitchFamily="2" charset="2"/>
              </a:rPr>
              <a:t>Duurzame Polder</a:t>
            </a:r>
          </a:p>
        </p:txBody>
      </p:sp>
      <p:pic>
        <p:nvPicPr>
          <p:cNvPr id="7" name="Afbeelding 6" descr="Afbeelding met tekenfilm, Graphics, schermopname, clipart&#10;&#10;Automatisch gegenereerde beschrijving">
            <a:extLst>
              <a:ext uri="{FF2B5EF4-FFF2-40B4-BE49-F238E27FC236}">
                <a16:creationId xmlns:a16="http://schemas.microsoft.com/office/drawing/2014/main" id="{5C791FE5-12A6-3E9B-5E0F-6F74C6713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79" y="387467"/>
            <a:ext cx="2187341" cy="534947"/>
          </a:xfrm>
          <a:prstGeom prst="rect">
            <a:avLst/>
          </a:prstGeom>
        </p:spPr>
      </p:pic>
      <p:grpSp>
        <p:nvGrpSpPr>
          <p:cNvPr id="27" name="Groep 26">
            <a:extLst>
              <a:ext uri="{FF2B5EF4-FFF2-40B4-BE49-F238E27FC236}">
                <a16:creationId xmlns:a16="http://schemas.microsoft.com/office/drawing/2014/main" id="{8EF1C260-D978-365C-8EFA-582408CF01F4}"/>
              </a:ext>
            </a:extLst>
          </p:cNvPr>
          <p:cNvGrpSpPr/>
          <p:nvPr/>
        </p:nvGrpSpPr>
        <p:grpSpPr>
          <a:xfrm>
            <a:off x="7288647" y="2915012"/>
            <a:ext cx="4511891" cy="3555521"/>
            <a:chOff x="6758336" y="3094813"/>
            <a:chExt cx="4511891" cy="3555521"/>
          </a:xfrm>
        </p:grpSpPr>
        <p:sp>
          <p:nvSpPr>
            <p:cNvPr id="2" name="Rechthoek 1">
              <a:extLst>
                <a:ext uri="{FF2B5EF4-FFF2-40B4-BE49-F238E27FC236}">
                  <a16:creationId xmlns:a16="http://schemas.microsoft.com/office/drawing/2014/main" id="{2BB46D9C-2A0F-B8E8-4CD9-6AEB99F7C4B1}"/>
                </a:ext>
              </a:extLst>
            </p:cNvPr>
            <p:cNvSpPr/>
            <p:nvPr/>
          </p:nvSpPr>
          <p:spPr>
            <a:xfrm>
              <a:off x="7448365" y="3535986"/>
              <a:ext cx="3495491" cy="272313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5A98EFED-DA75-2378-3D2A-1D7EE6487769}"/>
                </a:ext>
              </a:extLst>
            </p:cNvPr>
            <p:cNvSpPr txBox="1"/>
            <p:nvPr/>
          </p:nvSpPr>
          <p:spPr>
            <a:xfrm>
              <a:off x="6758336" y="3094813"/>
              <a:ext cx="1401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b="1" dirty="0"/>
                <a:t>CO2-uitstoot</a:t>
              </a:r>
            </a:p>
          </p:txBody>
        </p: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6B5096C1-FF00-04E3-76CA-30123F495C35}"/>
                </a:ext>
              </a:extLst>
            </p:cNvPr>
            <p:cNvSpPr txBox="1"/>
            <p:nvPr/>
          </p:nvSpPr>
          <p:spPr>
            <a:xfrm>
              <a:off x="7121993" y="626484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2020</a:t>
              </a: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11DFF9D9-34BE-4164-BE7E-917B0B8E1415}"/>
                </a:ext>
              </a:extLst>
            </p:cNvPr>
            <p:cNvSpPr txBox="1"/>
            <p:nvPr/>
          </p:nvSpPr>
          <p:spPr>
            <a:xfrm>
              <a:off x="8553305" y="628100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2030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A6B7375B-B5A6-885A-9571-D9A6CBD9B5EB}"/>
                </a:ext>
              </a:extLst>
            </p:cNvPr>
            <p:cNvSpPr txBox="1"/>
            <p:nvPr/>
          </p:nvSpPr>
          <p:spPr>
            <a:xfrm>
              <a:off x="6786442" y="3535986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100%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82FFDFBF-80D0-3628-7A60-9060774463F4}"/>
                </a:ext>
              </a:extLst>
            </p:cNvPr>
            <p:cNvSpPr txBox="1"/>
            <p:nvPr/>
          </p:nvSpPr>
          <p:spPr>
            <a:xfrm>
              <a:off x="7018237" y="5889788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0%</a:t>
              </a: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CF4B7B26-9F43-EE35-CEFB-247511E82BB8}"/>
                </a:ext>
              </a:extLst>
            </p:cNvPr>
            <p:cNvSpPr txBox="1"/>
            <p:nvPr/>
          </p:nvSpPr>
          <p:spPr>
            <a:xfrm>
              <a:off x="6914132" y="5413241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20%</a:t>
              </a: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14934B6C-F114-4485-4E99-02B4C9C000CD}"/>
                </a:ext>
              </a:extLst>
            </p:cNvPr>
            <p:cNvSpPr txBox="1"/>
            <p:nvPr/>
          </p:nvSpPr>
          <p:spPr>
            <a:xfrm>
              <a:off x="6914132" y="4945915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40%</a:t>
              </a: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328AE98B-91B6-9895-8CC7-E391576AA7BA}"/>
                </a:ext>
              </a:extLst>
            </p:cNvPr>
            <p:cNvSpPr txBox="1"/>
            <p:nvPr/>
          </p:nvSpPr>
          <p:spPr>
            <a:xfrm>
              <a:off x="6914132" y="4473979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60%</a:t>
              </a:r>
            </a:p>
          </p:txBody>
        </p:sp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51342F21-C1CB-8CC9-1EA4-9AAB751A68AB}"/>
                </a:ext>
              </a:extLst>
            </p:cNvPr>
            <p:cNvSpPr txBox="1"/>
            <p:nvPr/>
          </p:nvSpPr>
          <p:spPr>
            <a:xfrm>
              <a:off x="6889342" y="4002042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80%</a:t>
              </a:r>
            </a:p>
          </p:txBody>
        </p:sp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1C232741-B8D0-8DE1-9EC0-85FB955247F9}"/>
                </a:ext>
              </a:extLst>
            </p:cNvPr>
            <p:cNvSpPr txBox="1"/>
            <p:nvPr/>
          </p:nvSpPr>
          <p:spPr>
            <a:xfrm>
              <a:off x="10617484" y="627966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2045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EB4B3A5E-8185-8AD1-4EB7-C9F0E96F6A28}"/>
                </a:ext>
              </a:extLst>
            </p:cNvPr>
            <p:cNvSpPr/>
            <p:nvPr/>
          </p:nvSpPr>
          <p:spPr>
            <a:xfrm>
              <a:off x="7391414" y="3959267"/>
              <a:ext cx="106532" cy="1065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29CEB5BE-CADB-7F86-B9B5-D1EAAC9635F4}"/>
                </a:ext>
              </a:extLst>
            </p:cNvPr>
            <p:cNvSpPr/>
            <p:nvPr/>
          </p:nvSpPr>
          <p:spPr>
            <a:xfrm>
              <a:off x="8793752" y="4513309"/>
              <a:ext cx="106532" cy="10653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6C2AB9FB-D353-B194-1CD4-C21917485C70}"/>
                </a:ext>
              </a:extLst>
            </p:cNvPr>
            <p:cNvCxnSpPr>
              <a:cxnSpLocks/>
            </p:cNvCxnSpPr>
            <p:nvPr/>
          </p:nvCxnSpPr>
          <p:spPr>
            <a:xfrm>
              <a:off x="7456913" y="4014766"/>
              <a:ext cx="1402338" cy="554042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>
              <a:extLst>
                <a:ext uri="{FF2B5EF4-FFF2-40B4-BE49-F238E27FC236}">
                  <a16:creationId xmlns:a16="http://schemas.microsoft.com/office/drawing/2014/main" id="{AB95602F-5801-9A09-0EB1-CF61064A3854}"/>
                </a:ext>
              </a:extLst>
            </p:cNvPr>
            <p:cNvCxnSpPr>
              <a:cxnSpLocks/>
            </p:cNvCxnSpPr>
            <p:nvPr/>
          </p:nvCxnSpPr>
          <p:spPr>
            <a:xfrm>
              <a:off x="8847018" y="4566575"/>
              <a:ext cx="2105386" cy="1692545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560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B1CAACA-0042-FB55-DB6A-D6C367134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605" y="4213435"/>
            <a:ext cx="4287516" cy="31823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l-NL" sz="1800" b="1" dirty="0"/>
              <a:t>Bossche Bespaarteam</a:t>
            </a:r>
            <a:r>
              <a:rPr lang="nl-NL" sz="1800" dirty="0"/>
              <a:t> (bestaand)</a:t>
            </a:r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80D66BD3-48D2-4286-A74B-7A0E5588B5AB}"/>
              </a:ext>
            </a:extLst>
          </p:cNvPr>
          <p:cNvSpPr txBox="1">
            <a:spLocks/>
          </p:cNvSpPr>
          <p:nvPr/>
        </p:nvSpPr>
        <p:spPr>
          <a:xfrm>
            <a:off x="6278879" y="4213435"/>
            <a:ext cx="4287516" cy="318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nl-NL" sz="1800" b="1" dirty="0"/>
              <a:t>Aanpak Gespikkeld Bezit </a:t>
            </a:r>
            <a:r>
              <a:rPr lang="nl-NL" sz="1800" dirty="0"/>
              <a:t>(net gestart)</a:t>
            </a:r>
          </a:p>
        </p:txBody>
      </p:sp>
      <p:pic>
        <p:nvPicPr>
          <p:cNvPr id="6" name="Afbeelding 5" descr="Afbeelding met tekenfilm, Graphics, schermopname, clipart&#10;&#10;Automatisch gegenereerde beschrijving">
            <a:extLst>
              <a:ext uri="{FF2B5EF4-FFF2-40B4-BE49-F238E27FC236}">
                <a16:creationId xmlns:a16="http://schemas.microsoft.com/office/drawing/2014/main" id="{AB40D87B-267B-1B57-D5DA-3A9F0DB87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79" y="387467"/>
            <a:ext cx="2187341" cy="534947"/>
          </a:xfrm>
          <a:prstGeom prst="rect">
            <a:avLst/>
          </a:prstGeom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0338F155-DD69-277D-33C0-D60DAB87F64F}"/>
              </a:ext>
            </a:extLst>
          </p:cNvPr>
          <p:cNvSpPr txBox="1">
            <a:spLocks/>
          </p:cNvSpPr>
          <p:nvPr/>
        </p:nvSpPr>
        <p:spPr>
          <a:xfrm>
            <a:off x="4519061" y="5288281"/>
            <a:ext cx="10515600" cy="716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NL" sz="1800" b="1" dirty="0"/>
              <a:t>Stratenblokaanpak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nl-NL" sz="1800" dirty="0"/>
              <a:t>(in ontwikkeling)</a:t>
            </a:r>
          </a:p>
        </p:txBody>
      </p:sp>
      <p:pic>
        <p:nvPicPr>
          <p:cNvPr id="1026" name="Picture 2" descr="Brabant Woont Slim | Gemeente 's-Hertogenbosch">
            <a:extLst>
              <a:ext uri="{FF2B5EF4-FFF2-40B4-BE49-F238E27FC236}">
                <a16:creationId xmlns:a16="http://schemas.microsoft.com/office/drawing/2014/main" id="{977E8C93-A1A1-BEF0-2C85-14F241B6A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19" y="1280763"/>
            <a:ext cx="4267201" cy="284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e verduurzaam je gespikkeld bezit?">
            <a:extLst>
              <a:ext uri="{FF2B5EF4-FFF2-40B4-BE49-F238E27FC236}">
                <a16:creationId xmlns:a16="http://schemas.microsoft.com/office/drawing/2014/main" id="{15DC4775-4B17-F094-EE06-38C90BE3A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79" y="1293321"/>
            <a:ext cx="4267201" cy="283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iaduct under construction must already be demolished - Ruetir">
            <a:extLst>
              <a:ext uri="{FF2B5EF4-FFF2-40B4-BE49-F238E27FC236}">
                <a16:creationId xmlns:a16="http://schemas.microsoft.com/office/drawing/2014/main" id="{32CAFDD0-C264-E532-E4E5-AA7605A07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19" y="4839691"/>
            <a:ext cx="2667000" cy="149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1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kleding, grond, verven&#10;&#10;Automatisch gegenereerde beschrijving">
            <a:extLst>
              <a:ext uri="{FF2B5EF4-FFF2-40B4-BE49-F238E27FC236}">
                <a16:creationId xmlns:a16="http://schemas.microsoft.com/office/drawing/2014/main" id="{7164ADD7-6980-2EC8-AB0B-B3C771DEF7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9847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FAE4FC-E047-8C6D-5A4A-4E35EDE2E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3394" y="816746"/>
            <a:ext cx="6320406" cy="5360217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Verduurzaam je huis!</a:t>
            </a:r>
          </a:p>
          <a:p>
            <a:pPr lvl="2"/>
            <a:r>
              <a:rPr lang="nl-NL" dirty="0"/>
              <a:t>Grote en kleine maatregelen</a:t>
            </a:r>
          </a:p>
          <a:p>
            <a:pPr lvl="2"/>
            <a:r>
              <a:rPr lang="nl-NL" dirty="0"/>
              <a:t>Denk aan: vloerisolatie, warmtepomp, zolderisolatie, zonnepanelen, dubbel glas, radiatorfolie…</a:t>
            </a:r>
          </a:p>
          <a:p>
            <a:pPr marL="914400" lvl="2" indent="0">
              <a:buNone/>
            </a:pPr>
            <a:endParaRPr lang="nl-NL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nl-NL" dirty="0"/>
              <a:t> Meer weten? Ga naar </a:t>
            </a:r>
            <a:r>
              <a:rPr lang="nl-NL" dirty="0">
                <a:hlinkClick r:id="rId3"/>
              </a:rPr>
              <a:t>Brabant Woont Slim</a:t>
            </a:r>
            <a:endParaRPr lang="nl-NL" dirty="0"/>
          </a:p>
        </p:txBody>
      </p:sp>
      <p:pic>
        <p:nvPicPr>
          <p:cNvPr id="2050" name="Picture 2" descr="Brabant Woont Slim - Brabant geeft Energie">
            <a:extLst>
              <a:ext uri="{FF2B5EF4-FFF2-40B4-BE49-F238E27FC236}">
                <a16:creationId xmlns:a16="http://schemas.microsoft.com/office/drawing/2014/main" id="{680F577E-0A41-E5AC-F485-028F0B9C6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2301" y="5480107"/>
            <a:ext cx="3869699" cy="111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>
            <a:extLst>
              <a:ext uri="{FF2B5EF4-FFF2-40B4-BE49-F238E27FC236}">
                <a16:creationId xmlns:a16="http://schemas.microsoft.com/office/drawing/2014/main" id="{8B1DB4BD-D7EB-E016-2F81-118BD41BA5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495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EA1B1-0C0B-B6B3-98CF-69991859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78B93F-85C3-A4FF-7751-85A97AEB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 Dorpstafel Energietransitie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589A3A-1D7F-EEC5-8797-84F2A5860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19h30 	Welkom door Rob Pander Maat, voorzitter bestuursraad</a:t>
            </a:r>
          </a:p>
          <a:p>
            <a:pPr marL="0" indent="0">
              <a:buNone/>
            </a:pPr>
            <a:r>
              <a:rPr lang="nl-NL" dirty="0"/>
              <a:t>19h35 	Overzicht “Energiedoelen gemeente ‘s-Hertogenbosch” (Mike 		van der Geld, wethouder, verantwoordelijk voor </a:t>
            </a:r>
            <a:r>
              <a:rPr lang="nl-NL" dirty="0" err="1"/>
              <a:t>oa</a:t>
            </a:r>
            <a:r>
              <a:rPr lang="nl-NL" dirty="0"/>
              <a:t> energie)</a:t>
            </a:r>
          </a:p>
          <a:p>
            <a:pPr marL="0" indent="0">
              <a:buNone/>
            </a:pPr>
            <a:r>
              <a:rPr lang="nl-NL" dirty="0"/>
              <a:t>19h50 	Voordracht “van het gas af/warmtevisie” (</a:t>
            </a:r>
            <a:r>
              <a:rPr lang="nl-NL" dirty="0" err="1"/>
              <a:t>Raimond</a:t>
            </a:r>
            <a:r>
              <a:rPr lang="nl-NL" dirty="0"/>
              <a:t> van der 			Zee, Senior beleidsadviseur energietransitie bij onze gemeente)</a:t>
            </a:r>
          </a:p>
          <a:p>
            <a:pPr marL="0" indent="0">
              <a:buNone/>
            </a:pPr>
            <a:r>
              <a:rPr lang="nl-NL" dirty="0"/>
              <a:t>20h15 	Vragen &amp; inbreng ideeën</a:t>
            </a:r>
          </a:p>
          <a:p>
            <a:pPr marL="0" indent="0">
              <a:buNone/>
            </a:pPr>
            <a:r>
              <a:rPr lang="nl-NL" dirty="0"/>
              <a:t>20h30 	Pauze</a:t>
            </a:r>
          </a:p>
          <a:p>
            <a:pPr marL="0" indent="0">
              <a:buNone/>
            </a:pPr>
            <a:r>
              <a:rPr lang="nl-NL" dirty="0"/>
              <a:t>20h40 	eerste ronde workshops/informatietafels </a:t>
            </a:r>
          </a:p>
          <a:p>
            <a:pPr marL="0" indent="0">
              <a:buNone/>
            </a:pPr>
            <a:r>
              <a:rPr lang="nl-NL" dirty="0"/>
              <a:t>21h05 	tweede ronde workshops/informatietafels </a:t>
            </a:r>
          </a:p>
          <a:p>
            <a:pPr marL="0" indent="0">
              <a:buNone/>
            </a:pPr>
            <a:r>
              <a:rPr lang="nl-NL" dirty="0"/>
              <a:t>21h30 	Afsluiting en verder praten aan de bar</a:t>
            </a:r>
          </a:p>
        </p:txBody>
      </p:sp>
      <p:pic>
        <p:nvPicPr>
          <p:cNvPr id="6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C1CCFA68-12A7-700C-8213-62C361141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51" y="45788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812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5BEE79-7919-B6FC-003A-847C5A86F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Workshops/informatietafels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5410E7-A7FC-56F1-0BC1-8800A6B5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2123" cy="4351338"/>
          </a:xfrm>
        </p:spPr>
        <p:txBody>
          <a:bodyPr>
            <a:normAutofit/>
          </a:bodyPr>
          <a:lstStyle/>
          <a:p>
            <a:r>
              <a:rPr lang="nl-NL" sz="2400" dirty="0"/>
              <a:t>Isolatie muur/vloer/dak					hier in zaal</a:t>
            </a:r>
          </a:p>
          <a:p>
            <a:r>
              <a:rPr lang="nl-NL" sz="2400" dirty="0"/>
              <a:t>Isolatie glas							hier in zaal</a:t>
            </a:r>
          </a:p>
          <a:p>
            <a:r>
              <a:rPr lang="nl-NL" sz="2400" dirty="0"/>
              <a:t>Zonnepanelen						hier in zaal</a:t>
            </a:r>
          </a:p>
          <a:p>
            <a:r>
              <a:rPr lang="nl-NL" sz="2400" dirty="0"/>
              <a:t>Hybride ketels, warmtepompen				hier in zaal</a:t>
            </a:r>
          </a:p>
          <a:p>
            <a:r>
              <a:rPr lang="nl-NL" sz="2400" dirty="0"/>
              <a:t>Ondersteuningsmogelijkheden gemeente			hier in zaal</a:t>
            </a:r>
          </a:p>
          <a:p>
            <a:r>
              <a:rPr lang="nl-NL" sz="2400" dirty="0"/>
              <a:t>Overzicht rijkssubsidies					hier in zaal</a:t>
            </a:r>
          </a:p>
          <a:p>
            <a:r>
              <a:rPr lang="nl-NL" sz="2400" dirty="0"/>
              <a:t>Ervaringen en praktijksituaties uit onze omgeving		grote vergaderkamer</a:t>
            </a:r>
          </a:p>
          <a:p>
            <a:r>
              <a:rPr lang="nl-NL" sz="2400" dirty="0"/>
              <a:t>Verduurzaming voor </a:t>
            </a:r>
            <a:r>
              <a:rPr lang="nl-NL" sz="2400" dirty="0" err="1"/>
              <a:t>VVE’s</a:t>
            </a:r>
            <a:r>
              <a:rPr lang="nl-NL" sz="2400" dirty="0"/>
              <a:t>					kleine vergaderkamer</a:t>
            </a:r>
          </a:p>
          <a:p>
            <a:endParaRPr lang="nl-NL" dirty="0"/>
          </a:p>
        </p:txBody>
      </p:sp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BA3D1FBC-2213-1FB4-30C0-5836E8ABC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484" y="45788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61725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DA6CE4-F470-4FA5-8443-BCA60C96D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nl-NL" sz="4800" dirty="0">
                <a:latin typeface="+mn-lt"/>
              </a:rPr>
              <a:t>De warmtetransitie </a:t>
            </a:r>
            <a:br>
              <a:rPr lang="nl-NL" sz="4800" dirty="0">
                <a:latin typeface="+mn-lt"/>
              </a:rPr>
            </a:br>
            <a:r>
              <a:rPr lang="nl-NL" sz="4800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Bokhoven, Engelen en </a:t>
            </a:r>
            <a:r>
              <a:rPr lang="nl-NL" sz="4800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Haverleij</a:t>
            </a:r>
            <a:endParaRPr lang="nl-NL" sz="48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A96DED-96FE-4DC7-BB56-857503AAF4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3422" y="4531450"/>
            <a:ext cx="10989114" cy="555625"/>
          </a:xfrm>
        </p:spPr>
        <p:txBody>
          <a:bodyPr/>
          <a:lstStyle/>
          <a:p>
            <a:r>
              <a:rPr lang="nl-NL" dirty="0"/>
              <a:t>Transitievisie Warmte 2.0: isoleren en van het aardgas af in 2045</a:t>
            </a:r>
          </a:p>
        </p:txBody>
      </p:sp>
    </p:spTree>
    <p:extLst>
      <p:ext uri="{BB962C8B-B14F-4D97-AF65-F5344CB8AC3E}">
        <p14:creationId xmlns:p14="http://schemas.microsoft.com/office/powerpoint/2010/main" val="46280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9194D-0DD6-32F8-F82E-7B3EA335BB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486B8-D3C2-622C-5A21-CE172F51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Dorpstafel Energietransitie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F90A6A8-65E6-C800-6970-3432F8131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Allemaal welkom</a:t>
            </a:r>
          </a:p>
          <a:p>
            <a:r>
              <a:rPr lang="nl-NL" dirty="0"/>
              <a:t>Een bijzonder welkom aan Mike van der Geld, wethouder Gemeente ‘s-Hertogenbosch</a:t>
            </a:r>
          </a:p>
          <a:p>
            <a:r>
              <a:rPr lang="nl-NL" dirty="0"/>
              <a:t>En aan de ambtenaren </a:t>
            </a:r>
            <a:r>
              <a:rPr lang="nl-NL" dirty="0" err="1"/>
              <a:t>oa</a:t>
            </a:r>
            <a:r>
              <a:rPr lang="nl-NL" dirty="0"/>
              <a:t> </a:t>
            </a:r>
            <a:r>
              <a:rPr lang="nl-NL" dirty="0" err="1"/>
              <a:t>Raimond</a:t>
            </a:r>
            <a:r>
              <a:rPr lang="nl-NL" dirty="0"/>
              <a:t> van der Zee</a:t>
            </a:r>
          </a:p>
          <a:p>
            <a:r>
              <a:rPr lang="nl-NL" dirty="0"/>
              <a:t>En de diverse mensen die de informatietafels/ workshops gaan doen</a:t>
            </a:r>
          </a:p>
          <a:p>
            <a:r>
              <a:rPr lang="nl-NL" dirty="0"/>
              <a:t>Even voorstellen, mijn naam is Rob Pander Maat, voorzitter BREB</a:t>
            </a:r>
          </a:p>
          <a:p>
            <a:r>
              <a:rPr lang="nl-NL" dirty="0"/>
              <a:t>En ons team Energietransitie</a:t>
            </a:r>
          </a:p>
          <a:p>
            <a:pPr lvl="1"/>
            <a:r>
              <a:rPr lang="nl-NL" dirty="0"/>
              <a:t>Remco Frenken</a:t>
            </a:r>
          </a:p>
          <a:p>
            <a:pPr lvl="1"/>
            <a:r>
              <a:rPr lang="nl-NL" dirty="0"/>
              <a:t>Pieter Kemper</a:t>
            </a:r>
          </a:p>
          <a:p>
            <a:pPr lvl="1"/>
            <a:r>
              <a:rPr lang="nl-NL" dirty="0"/>
              <a:t>Rob Pander Maat</a:t>
            </a:r>
          </a:p>
        </p:txBody>
      </p:sp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79092C0A-78CB-261C-6EC0-F8AF9700D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73" y="24953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7774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59453D-7C34-ADD2-D8AA-7D14EAEA0D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96480" y="3181801"/>
            <a:ext cx="2529811" cy="3007275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AutoNum type="alphaUcPeriod"/>
            </a:pPr>
            <a:r>
              <a:rPr lang="en-US" sz="4000" dirty="0"/>
              <a:t>In 2045</a:t>
            </a:r>
          </a:p>
          <a:p>
            <a:pPr marL="457200" indent="-457200">
              <a:buAutoNum type="alphaUcPeriod"/>
            </a:pPr>
            <a:r>
              <a:rPr lang="en-US" sz="4000" dirty="0"/>
              <a:t>In 2050 </a:t>
            </a:r>
          </a:p>
          <a:p>
            <a:pPr marL="457200" indent="-457200">
              <a:buAutoNum type="alphaUcPeriod"/>
            </a:pPr>
            <a:r>
              <a:rPr lang="en-US" sz="4000" dirty="0"/>
              <a:t>In 2055</a:t>
            </a:r>
          </a:p>
          <a:p>
            <a:pPr marL="457200" indent="-457200">
              <a:buAutoNum type="alphaUcPeriod"/>
            </a:pPr>
            <a:r>
              <a:rPr lang="en-US" sz="4000" dirty="0"/>
              <a:t>In 2060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2CC0C-853C-9F42-E21F-B5F9A1B51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985" y="1079902"/>
            <a:ext cx="10989114" cy="1523999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sz="2800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Wanneer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moeten</a:t>
            </a:r>
            <a:r>
              <a:rPr lang="en-US" dirty="0">
                <a:latin typeface="+mn-lt"/>
              </a:rPr>
              <a:t> alle </a:t>
            </a:r>
            <a:r>
              <a:rPr lang="en-US" dirty="0" err="1">
                <a:latin typeface="+mn-lt"/>
              </a:rPr>
              <a:t>woningen</a:t>
            </a:r>
            <a:r>
              <a:rPr lang="en-US" dirty="0">
                <a:latin typeface="+mn-lt"/>
              </a:rPr>
              <a:t> in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’s-Hertogenbosch van het </a:t>
            </a:r>
            <a:r>
              <a:rPr lang="en-US" dirty="0" err="1">
                <a:latin typeface="+mn-lt"/>
              </a:rPr>
              <a:t>aardgas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af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zijn</a:t>
            </a:r>
            <a:r>
              <a:rPr lang="en-US" dirty="0">
                <a:latin typeface="+mn-lt"/>
              </a:rPr>
              <a:t>? 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E7C8C9D-C3CC-49E5-4AD7-5CB06A358CB1}"/>
              </a:ext>
            </a:extLst>
          </p:cNvPr>
          <p:cNvSpPr/>
          <p:nvPr/>
        </p:nvSpPr>
        <p:spPr>
          <a:xfrm>
            <a:off x="3687959" y="3192434"/>
            <a:ext cx="692656" cy="691491"/>
          </a:xfrm>
          <a:prstGeom prst="ellipse">
            <a:avLst/>
          </a:prstGeom>
          <a:noFill/>
          <a:ln w="28575">
            <a:solidFill>
              <a:srgbClr val="ED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result for nederland aardgasloos">
            <a:extLst>
              <a:ext uri="{FF2B5EF4-FFF2-40B4-BE49-F238E27FC236}">
                <a16:creationId xmlns:a16="http://schemas.microsoft.com/office/drawing/2014/main" id="{C86F2640-D651-460B-9F57-DF2375E46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224" y="3084261"/>
            <a:ext cx="4177520" cy="320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89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2CC0C-853C-9F42-E21F-B5F9A1B51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794" y="951475"/>
            <a:ext cx="10989114" cy="762000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dirty="0" err="1">
                <a:latin typeface="+mn-lt"/>
              </a:rPr>
              <a:t>Waar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komt</a:t>
            </a:r>
            <a:r>
              <a:rPr lang="en-US" dirty="0">
                <a:latin typeface="+mn-lt"/>
              </a:rPr>
              <a:t> in </a:t>
            </a:r>
            <a:r>
              <a:rPr lang="en-US" dirty="0" err="1">
                <a:latin typeface="+mn-lt"/>
              </a:rPr>
              <a:t>onze</a:t>
            </a:r>
            <a:r>
              <a:rPr lang="en-US" dirty="0">
                <a:latin typeface="+mn-lt"/>
              </a:rPr>
              <a:t> gemeente 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de </a:t>
            </a:r>
            <a:r>
              <a:rPr lang="en-US" dirty="0" err="1">
                <a:latin typeface="+mn-lt"/>
              </a:rPr>
              <a:t>meeste</a:t>
            </a:r>
            <a:r>
              <a:rPr lang="en-US" dirty="0">
                <a:latin typeface="+mn-lt"/>
              </a:rPr>
              <a:t> CO2-uitstoot </a:t>
            </a:r>
            <a:r>
              <a:rPr lang="en-US" dirty="0" err="1">
                <a:latin typeface="+mn-lt"/>
              </a:rPr>
              <a:t>vandaan</a:t>
            </a:r>
            <a:r>
              <a:rPr lang="en-US" dirty="0">
                <a:latin typeface="+mn-lt"/>
              </a:rPr>
              <a:t>?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3CDA35B-5660-4E0F-B6CA-0C977D1ABA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89498" y="3426354"/>
            <a:ext cx="3423683" cy="1911190"/>
          </a:xfrm>
        </p:spPr>
        <p:txBody>
          <a:bodyPr vert="horz" lIns="0" tIns="0" rIns="0" bIns="0" rtlCol="0" anchor="t">
            <a:noAutofit/>
          </a:bodyPr>
          <a:lstStyle/>
          <a:p>
            <a:pPr marL="457200" indent="-457200">
              <a:buAutoNum type="alphaUcPeriod"/>
            </a:pPr>
            <a:r>
              <a:rPr lang="en-US" sz="3200" dirty="0" err="1"/>
              <a:t>Industrie</a:t>
            </a:r>
            <a:endParaRPr lang="en-US" sz="3200" dirty="0"/>
          </a:p>
          <a:p>
            <a:pPr marL="457200" indent="-457200">
              <a:buAutoNum type="alphaUcPeriod"/>
            </a:pPr>
            <a:r>
              <a:rPr lang="en-US" sz="3200" dirty="0" err="1"/>
              <a:t>Woningen</a:t>
            </a:r>
            <a:endParaRPr lang="en-US" sz="3200" dirty="0"/>
          </a:p>
          <a:p>
            <a:pPr marL="457200" indent="-457200">
              <a:buAutoNum type="alphaUcPeriod"/>
            </a:pPr>
            <a:r>
              <a:rPr lang="en-US" sz="3200" dirty="0" err="1"/>
              <a:t>Ongeveer</a:t>
            </a:r>
            <a:r>
              <a:rPr lang="en-US" sz="3200" dirty="0"/>
              <a:t> </a:t>
            </a:r>
            <a:r>
              <a:rPr lang="en-US" sz="3200" dirty="0" err="1"/>
              <a:t>gelijk</a:t>
            </a:r>
            <a:endParaRPr lang="en-US" sz="3200" dirty="0"/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D6BA58EB-096F-432E-8C59-67D79B265857}"/>
              </a:ext>
            </a:extLst>
          </p:cNvPr>
          <p:cNvSpPr/>
          <p:nvPr/>
        </p:nvSpPr>
        <p:spPr>
          <a:xfrm>
            <a:off x="3443408" y="3984395"/>
            <a:ext cx="692656" cy="691491"/>
          </a:xfrm>
          <a:prstGeom prst="ellipse">
            <a:avLst/>
          </a:prstGeom>
          <a:noFill/>
          <a:ln w="28575">
            <a:solidFill>
              <a:srgbClr val="ED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13D90FB-3DE8-4C51-8DEB-8E22FDA01F99}"/>
              </a:ext>
            </a:extLst>
          </p:cNvPr>
          <p:cNvSpPr txBox="1"/>
          <p:nvPr/>
        </p:nvSpPr>
        <p:spPr>
          <a:xfrm>
            <a:off x="7212417" y="3368842"/>
            <a:ext cx="16551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solidFill>
                  <a:srgbClr val="FF0000"/>
                </a:solidFill>
              </a:rPr>
              <a:t>10%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nl-NL" sz="3200" dirty="0">
                <a:solidFill>
                  <a:srgbClr val="FF0000"/>
                </a:solidFill>
              </a:rPr>
              <a:t>26%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4472148-9ED0-4CF1-91FE-94D5C7C04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2738" y="3284653"/>
            <a:ext cx="3420851" cy="2950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2CC0C-853C-9F42-E21F-B5F9A1B51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053" y="951475"/>
            <a:ext cx="10989114" cy="762000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nl-NL" dirty="0">
                <a:latin typeface="+mn-lt"/>
              </a:rPr>
              <a:t> Een gemiddeld huishouden betaalt €2.800 </a:t>
            </a:r>
            <a:r>
              <a:rPr lang="en-US" dirty="0">
                <a:latin typeface="+mn-lt"/>
              </a:rPr>
              <a:t>per </a:t>
            </a:r>
            <a:r>
              <a:rPr lang="en-US" dirty="0" err="1">
                <a:latin typeface="+mn-lt"/>
              </a:rPr>
              <a:t>jaar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aan</a:t>
            </a:r>
            <a:r>
              <a:rPr lang="en-US" dirty="0">
                <a:latin typeface="+mn-lt"/>
              </a:rPr>
              <a:t> </a:t>
            </a:r>
            <a:r>
              <a:rPr lang="en-US" u="sng" dirty="0">
                <a:latin typeface="+mn-lt"/>
              </a:rPr>
              <a:t>energie</a:t>
            </a:r>
            <a:r>
              <a:rPr lang="en-US" dirty="0">
                <a:latin typeface="+mn-lt"/>
              </a:rPr>
              <a:t>. </a:t>
            </a:r>
          </a:p>
          <a:p>
            <a:pPr algn="ctr"/>
            <a:r>
              <a:rPr lang="en-US" dirty="0" err="1">
                <a:latin typeface="+mn-lt"/>
              </a:rPr>
              <a:t>Hoeveel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betalen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zij</a:t>
            </a:r>
            <a:r>
              <a:rPr lang="en-US" dirty="0">
                <a:latin typeface="+mn-lt"/>
              </a:rPr>
              <a:t> (</a:t>
            </a:r>
            <a:r>
              <a:rPr lang="en-US" dirty="0" err="1">
                <a:latin typeface="+mn-lt"/>
              </a:rPr>
              <a:t>gemiddeld</a:t>
            </a:r>
            <a:r>
              <a:rPr lang="en-US" dirty="0">
                <a:latin typeface="+mn-lt"/>
              </a:rPr>
              <a:t>) </a:t>
            </a:r>
            <a:r>
              <a:rPr lang="en-US" dirty="0" err="1">
                <a:latin typeface="+mn-lt"/>
              </a:rPr>
              <a:t>aan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aardgas</a:t>
            </a:r>
            <a:r>
              <a:rPr lang="en-US" dirty="0">
                <a:latin typeface="+mn-lt"/>
              </a:rPr>
              <a:t>?</a:t>
            </a:r>
            <a:endParaRPr lang="en-US" sz="2000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645A045-13C0-42B4-B756-5D238F3C6B41}"/>
              </a:ext>
            </a:extLst>
          </p:cNvPr>
          <p:cNvSpPr txBox="1">
            <a:spLocks/>
          </p:cNvSpPr>
          <p:nvPr/>
        </p:nvSpPr>
        <p:spPr>
          <a:xfrm>
            <a:off x="3865769" y="4332294"/>
            <a:ext cx="5663822" cy="19111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None/>
              <a:defRPr sz="25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Char char="‒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 cap="none" spc="3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538163" algn="l"/>
              </a:tabLst>
              <a:defRPr sz="1800" b="0" i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 Light" panose="020F0302020204030204" pitchFamily="34" charset="0"/>
              <a:buNone/>
              <a:tabLst>
                <a:tab pos="179388" algn="l"/>
              </a:tabLst>
              <a:defRPr sz="33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AutoNum type="alphaUcPeriod"/>
            </a:pPr>
            <a:r>
              <a:rPr lang="en-US" sz="3200" dirty="0" err="1"/>
              <a:t>Ongeveer</a:t>
            </a:r>
            <a:r>
              <a:rPr lang="en-US" sz="3200" dirty="0"/>
              <a:t> 2.200 euro (80%)</a:t>
            </a:r>
          </a:p>
          <a:p>
            <a:pPr marL="457200" indent="-457200">
              <a:buFontTx/>
              <a:buAutoNum type="alphaUcPeriod"/>
            </a:pPr>
            <a:r>
              <a:rPr lang="en-US" sz="3200" dirty="0" err="1"/>
              <a:t>Ongeveer</a:t>
            </a:r>
            <a:r>
              <a:rPr lang="en-US" sz="3200" dirty="0"/>
              <a:t> 1.700 euro (60%)</a:t>
            </a:r>
          </a:p>
          <a:p>
            <a:pPr marL="457200" indent="-457200">
              <a:buFontTx/>
              <a:buAutoNum type="alphaUcPeriod"/>
            </a:pPr>
            <a:r>
              <a:rPr lang="en-US" sz="3200" dirty="0" err="1"/>
              <a:t>Ongeveer</a:t>
            </a:r>
            <a:r>
              <a:rPr lang="en-US" sz="3200" dirty="0"/>
              <a:t> 1.100 euro (40%)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2CC7B4C3-7539-4596-BF9E-8C00F12FCDC5}"/>
              </a:ext>
            </a:extLst>
          </p:cNvPr>
          <p:cNvSpPr/>
          <p:nvPr/>
        </p:nvSpPr>
        <p:spPr>
          <a:xfrm>
            <a:off x="3618593" y="4259939"/>
            <a:ext cx="692656" cy="691491"/>
          </a:xfrm>
          <a:prstGeom prst="ellipse">
            <a:avLst/>
          </a:prstGeom>
          <a:noFill/>
          <a:ln w="28575">
            <a:solidFill>
              <a:srgbClr val="ED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2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2CC0C-853C-9F42-E21F-B5F9A1B51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4053" y="951475"/>
            <a:ext cx="10989114" cy="762000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dirty="0">
                <a:latin typeface="+mn-lt"/>
              </a:rPr>
              <a:t>Wat is dan de </a:t>
            </a:r>
            <a:r>
              <a:rPr lang="en-US" dirty="0" err="1">
                <a:latin typeface="+mn-lt"/>
              </a:rPr>
              <a:t>goedkoopste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manier</a:t>
            </a:r>
            <a:r>
              <a:rPr lang="en-US" dirty="0">
                <a:latin typeface="+mn-lt"/>
              </a:rPr>
              <a:t> om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je huis </a:t>
            </a:r>
            <a:r>
              <a:rPr lang="en-US" dirty="0" err="1">
                <a:latin typeface="+mn-lt"/>
              </a:rPr>
              <a:t>te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verwarmen</a:t>
            </a:r>
            <a:r>
              <a:rPr lang="en-US" dirty="0">
                <a:latin typeface="+mn-lt"/>
              </a:rPr>
              <a:t>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77260-779C-643A-F0D0-C143BFEB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645A045-13C0-42B4-B756-5D238F3C6B41}"/>
              </a:ext>
            </a:extLst>
          </p:cNvPr>
          <p:cNvSpPr txBox="1">
            <a:spLocks/>
          </p:cNvSpPr>
          <p:nvPr/>
        </p:nvSpPr>
        <p:spPr>
          <a:xfrm>
            <a:off x="4020006" y="3312102"/>
            <a:ext cx="3824005" cy="19111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None/>
              <a:defRPr sz="25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8288" indent="-268288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Char char="‒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 cap="none" spc="3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538163" algn="l"/>
              </a:tabLst>
              <a:defRPr sz="1800" b="0" i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 Light" panose="020F0302020204030204" pitchFamily="34" charset="0"/>
              <a:buNone/>
              <a:tabLst>
                <a:tab pos="179388" algn="l"/>
              </a:tabLst>
              <a:defRPr sz="33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2"/>
              </a:buBlip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Tx/>
              <a:buAutoNum type="alphaUcPeriod"/>
            </a:pPr>
            <a:r>
              <a:rPr lang="en-US" sz="3200" dirty="0"/>
              <a:t>Met CV-</a:t>
            </a:r>
            <a:r>
              <a:rPr lang="en-US" sz="3200" dirty="0" err="1"/>
              <a:t>ketel</a:t>
            </a:r>
            <a:r>
              <a:rPr lang="en-US" sz="3200" dirty="0"/>
              <a:t> op </a:t>
            </a:r>
            <a:r>
              <a:rPr lang="en-US" sz="3200" dirty="0" err="1"/>
              <a:t>aardgas</a:t>
            </a:r>
            <a:endParaRPr lang="en-US" sz="3200" dirty="0"/>
          </a:p>
          <a:p>
            <a:pPr marL="457200" indent="-457200">
              <a:buFontTx/>
              <a:buAutoNum type="alphaUcPeriod"/>
            </a:pPr>
            <a:r>
              <a:rPr lang="en-US" sz="3200" dirty="0"/>
              <a:t>Met </a:t>
            </a:r>
            <a:r>
              <a:rPr lang="en-US" sz="3200" dirty="0" err="1"/>
              <a:t>elektrische</a:t>
            </a:r>
            <a:r>
              <a:rPr lang="en-US" sz="3200" dirty="0"/>
              <a:t> </a:t>
            </a:r>
            <a:r>
              <a:rPr lang="nl-NL" sz="3200" dirty="0"/>
              <a:t>radiatoren</a:t>
            </a:r>
            <a:r>
              <a:rPr lang="en-US" sz="3200" dirty="0"/>
              <a:t> op elke kamer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2CC7B4C3-7539-4596-BF9E-8C00F12FCDC5}"/>
              </a:ext>
            </a:extLst>
          </p:cNvPr>
          <p:cNvSpPr/>
          <p:nvPr/>
        </p:nvSpPr>
        <p:spPr>
          <a:xfrm>
            <a:off x="3772831" y="3239747"/>
            <a:ext cx="692656" cy="691491"/>
          </a:xfrm>
          <a:prstGeom prst="ellipse">
            <a:avLst/>
          </a:prstGeom>
          <a:noFill/>
          <a:ln w="28575">
            <a:solidFill>
              <a:srgbClr val="ED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655A5DF-BCE7-5E43-F6D2-8831F8807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16" y="3236172"/>
            <a:ext cx="3567149" cy="282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afbeelding 1">
            <a:extLst>
              <a:ext uri="{FF2B5EF4-FFF2-40B4-BE49-F238E27FC236}">
                <a16:creationId xmlns:a16="http://schemas.microsoft.com/office/drawing/2014/main" id="{72DDA1C0-DF30-40A6-90FB-2E6ADE3B21C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6679" r="667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54428C58-2756-4788-B5A7-255598893B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2234" y="2245336"/>
            <a:ext cx="6978388" cy="392410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nl-NL" sz="3200" dirty="0"/>
          </a:p>
          <a:p>
            <a:pPr marL="358775" indent="-358775">
              <a:spcBef>
                <a:spcPts val="0"/>
              </a:spcBef>
            </a:pPr>
            <a:r>
              <a:rPr lang="nl-NL" sz="3200" b="1" dirty="0"/>
              <a:t>Wat is het doel?</a:t>
            </a:r>
          </a:p>
          <a:p>
            <a:pPr marL="804863" lvl="1" indent="-358775" defTabSz="715963">
              <a:spcBef>
                <a:spcPts val="0"/>
              </a:spcBef>
            </a:pPr>
            <a:r>
              <a:rPr lang="nl-NL" sz="3200" dirty="0"/>
              <a:t>Welk alternatief voor aardgas? Wanneer? </a:t>
            </a:r>
            <a:br>
              <a:rPr lang="nl-NL" sz="3200" dirty="0"/>
            </a:br>
            <a:r>
              <a:rPr lang="nl-NL" sz="3200" dirty="0"/>
              <a:t>(Wat weten we nog niet?)</a:t>
            </a:r>
          </a:p>
          <a:p>
            <a:pPr marL="0" lvl="1" indent="0">
              <a:spcBef>
                <a:spcPts val="0"/>
              </a:spcBef>
              <a:buNone/>
            </a:pPr>
            <a:endParaRPr lang="nl-NL" sz="3200" dirty="0"/>
          </a:p>
          <a:p>
            <a:pPr marL="358775" indent="-358775">
              <a:spcBef>
                <a:spcPts val="0"/>
              </a:spcBef>
            </a:pPr>
            <a:r>
              <a:rPr lang="nl-NL" sz="3200" b="1" dirty="0"/>
              <a:t>De twee pijlers van de TVW:</a:t>
            </a:r>
          </a:p>
          <a:p>
            <a:pPr marL="804863" lvl="1" indent="-358775" defTabSz="628650">
              <a:spcBef>
                <a:spcPts val="0"/>
              </a:spcBef>
            </a:pPr>
            <a:r>
              <a:rPr lang="nl-NL" sz="3200" dirty="0"/>
              <a:t>Besparingsaanpak</a:t>
            </a:r>
          </a:p>
          <a:p>
            <a:pPr marL="804863" lvl="1" indent="-358775" defTabSz="628650">
              <a:spcBef>
                <a:spcPts val="0"/>
              </a:spcBef>
            </a:pPr>
            <a:r>
              <a:rPr lang="nl-NL" sz="3200" dirty="0" err="1"/>
              <a:t>Warmtenetaanpak</a:t>
            </a:r>
            <a:endParaRPr lang="nl-NL" sz="3200" dirty="0"/>
          </a:p>
          <a:p>
            <a:pPr marL="0" indent="0">
              <a:spcBef>
                <a:spcPts val="0"/>
              </a:spcBef>
              <a:buNone/>
            </a:pPr>
            <a:endParaRPr lang="nl-NL" sz="32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A9955E-FFF2-449D-9703-57CACF681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2234" y="1244205"/>
            <a:ext cx="6374850" cy="555625"/>
          </a:xfrm>
        </p:spPr>
        <p:txBody>
          <a:bodyPr>
            <a:normAutofit lnSpcReduction="10000"/>
          </a:bodyPr>
          <a:lstStyle/>
          <a:p>
            <a:r>
              <a:rPr lang="nl-NL" sz="3600" dirty="0">
                <a:latin typeface="+mn-lt"/>
              </a:rPr>
              <a:t>Transitievisie Warmte 2.0</a:t>
            </a:r>
            <a:endParaRPr lang="en-GB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983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08887-7216-4045-DCD6-33C4E28A4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203" y="593905"/>
            <a:ext cx="5291663" cy="861608"/>
          </a:xfrm>
        </p:spPr>
        <p:txBody>
          <a:bodyPr vert="horz" lIns="0" tIns="0" rIns="0" bIns="0" rtlCol="0" anchor="ctr" anchorCtr="0">
            <a:noAutofit/>
          </a:bodyPr>
          <a:lstStyle/>
          <a:p>
            <a:pPr defTabSz="719138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nl-NL" sz="36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1. Besparingsaanpak</a:t>
            </a:r>
          </a:p>
        </p:txBody>
      </p:sp>
      <p:pic>
        <p:nvPicPr>
          <p:cNvPr id="5" name="Picture 2" descr="Zolder isoleren">
            <a:extLst>
              <a:ext uri="{FF2B5EF4-FFF2-40B4-BE49-F238E27FC236}">
                <a16:creationId xmlns:a16="http://schemas.microsoft.com/office/drawing/2014/main" id="{4F0F5ABD-B914-9A73-6649-AAB6189FD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52" b="-2"/>
          <a:stretch/>
        </p:blipFill>
        <p:spPr bwMode="auto"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8A8527-389F-D065-9C75-051C1BEDB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203" y="1573674"/>
            <a:ext cx="5502822" cy="4454986"/>
          </a:xfrm>
        </p:spPr>
        <p:txBody>
          <a:bodyPr vert="horz" lIns="0" tIns="0" rIns="0" bIns="0" rtlCol="0">
            <a:noAutofit/>
          </a:bodyPr>
          <a:lstStyle/>
          <a:p>
            <a:pPr marL="358775" indent="-358775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Blip>
                <a:blip r:embed="rId3"/>
              </a:buBlip>
            </a:pPr>
            <a:r>
              <a:rPr lang="nl-NL" sz="2200" b="1" dirty="0"/>
              <a:t>Isoleren </a:t>
            </a:r>
            <a:r>
              <a:rPr lang="nl-NL" sz="2200" dirty="0"/>
              <a:t>om woningen ‘</a:t>
            </a:r>
            <a:r>
              <a:rPr lang="nl-NL" sz="2200" dirty="0" err="1"/>
              <a:t>aardgasvrijgereed</a:t>
            </a:r>
            <a:r>
              <a:rPr lang="nl-NL" sz="2200" dirty="0"/>
              <a:t>’ te  maken</a:t>
            </a:r>
          </a:p>
          <a:p>
            <a:pPr marL="0" indent="0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endParaRPr lang="nl-NL" sz="2200" dirty="0"/>
          </a:p>
          <a:p>
            <a:pPr marL="358775" indent="-358775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Blip>
                <a:blip r:embed="rId3"/>
              </a:buBlip>
            </a:pPr>
            <a:r>
              <a:rPr lang="nl-NL" sz="2200" b="1" dirty="0"/>
              <a:t>Woningeigenaar</a:t>
            </a:r>
            <a:r>
              <a:rPr lang="nl-NL" sz="2200" dirty="0"/>
              <a:t> is verantwoordelijk, </a:t>
            </a:r>
            <a:r>
              <a:rPr lang="nl-NL" sz="2200" b="1" dirty="0"/>
              <a:t>Rijk </a:t>
            </a:r>
            <a:r>
              <a:rPr lang="nl-NL" sz="2200" dirty="0"/>
              <a:t>subsidieert, financiert en </a:t>
            </a:r>
            <a:r>
              <a:rPr lang="nl-NL" sz="2200" b="1" dirty="0"/>
              <a:t>gemeente </a:t>
            </a:r>
            <a:r>
              <a:rPr lang="nl-NL" sz="2200" dirty="0"/>
              <a:t>ondersteunt</a:t>
            </a:r>
          </a:p>
          <a:p>
            <a:pPr marL="0" indent="0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None/>
            </a:pPr>
            <a:endParaRPr lang="nl-NL" sz="2200" dirty="0"/>
          </a:p>
          <a:p>
            <a:pPr marL="358775" indent="-358775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Blip>
                <a:blip r:embed="rId3"/>
              </a:buBlip>
            </a:pPr>
            <a:r>
              <a:rPr lang="nl-NL" sz="2200" dirty="0"/>
              <a:t>Voor </a:t>
            </a:r>
            <a:r>
              <a:rPr lang="nl-NL" sz="2200" b="1" dirty="0"/>
              <a:t>woningeigenaren</a:t>
            </a:r>
            <a:r>
              <a:rPr lang="nl-NL" sz="2200" dirty="0"/>
              <a:t>:</a:t>
            </a:r>
          </a:p>
          <a:p>
            <a:pPr marL="627063" lvl="1" indent="-265113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nl-NL" sz="2200" dirty="0"/>
              <a:t>Maatwerkadvies (ook monumenten!)</a:t>
            </a:r>
          </a:p>
          <a:p>
            <a:pPr marL="627063" lvl="1" indent="-265113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nl-NL" sz="2200" dirty="0"/>
              <a:t>Isolatieaanpak</a:t>
            </a:r>
          </a:p>
          <a:p>
            <a:pPr marL="627063" lvl="1" indent="-265113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nl-NL" sz="2200" dirty="0"/>
              <a:t>Stratenblokaanpak</a:t>
            </a:r>
          </a:p>
          <a:p>
            <a:pPr marL="627063" lvl="1" indent="-265113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nl-NL" sz="2200" dirty="0"/>
              <a:t>VvE aanpak</a:t>
            </a:r>
          </a:p>
          <a:p>
            <a:pPr marL="627063" lvl="1" indent="-265113" defTabSz="719138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</a:pPr>
            <a:r>
              <a:rPr lang="nl-NL" sz="2200" dirty="0"/>
              <a:t>Maatwerkaanpak energiearmoede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DB267E1-78D3-473B-BCC4-5F13F30B3EA8}"/>
              </a:ext>
            </a:extLst>
          </p:cNvPr>
          <p:cNvSpPr txBox="1"/>
          <p:nvPr/>
        </p:nvSpPr>
        <p:spPr>
          <a:xfrm>
            <a:off x="6332510" y="5930788"/>
            <a:ext cx="5291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FF0000"/>
                </a:solidFill>
              </a:rPr>
              <a:t>Meer weten? </a:t>
            </a:r>
            <a:br>
              <a:rPr lang="nl-NL" sz="2400" b="1" dirty="0">
                <a:solidFill>
                  <a:srgbClr val="FF0000"/>
                </a:solidFill>
              </a:rPr>
            </a:br>
            <a:r>
              <a:rPr lang="nl-NL" sz="2400" b="1" dirty="0">
                <a:solidFill>
                  <a:srgbClr val="FF0000"/>
                </a:solidFill>
              </a:rPr>
              <a:t>Ga straks naar collega </a:t>
            </a:r>
            <a:r>
              <a:rPr lang="nl-NL" sz="2400" b="1" u="sng" dirty="0">
                <a:solidFill>
                  <a:srgbClr val="FF0000"/>
                </a:solidFill>
              </a:rPr>
              <a:t>Frank Vermeulen</a:t>
            </a:r>
            <a:r>
              <a:rPr lang="nl-NL" sz="2400" b="1" dirty="0">
                <a:solidFill>
                  <a:srgbClr val="FF000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0481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29EC2354-40DD-4AC4-BECC-09C143BAB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3249" y="1232330"/>
            <a:ext cx="4930651" cy="555625"/>
          </a:xfrm>
        </p:spPr>
        <p:txBody>
          <a:bodyPr>
            <a:normAutofit lnSpcReduction="10000"/>
          </a:bodyPr>
          <a:lstStyle/>
          <a:p>
            <a:r>
              <a:rPr lang="en-GB" sz="3600" dirty="0">
                <a:latin typeface="+mn-lt"/>
              </a:rPr>
              <a:t>2. </a:t>
            </a:r>
            <a:r>
              <a:rPr lang="en-GB" sz="3600" dirty="0" err="1">
                <a:latin typeface="+mn-lt"/>
              </a:rPr>
              <a:t>Warmtenetaanpak</a:t>
            </a:r>
            <a:endParaRPr lang="en-GB" sz="3600" dirty="0">
              <a:latin typeface="+mn-lt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0BBA7AF-069E-1089-0D97-560F597EA4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8" r="4925" b="18569"/>
          <a:stretch/>
        </p:blipFill>
        <p:spPr>
          <a:xfrm>
            <a:off x="603249" y="2174163"/>
            <a:ext cx="11588751" cy="468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3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29EC2354-40DD-4AC4-BECC-09C143BAB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874" y="1232330"/>
            <a:ext cx="4810324" cy="555625"/>
          </a:xfrm>
        </p:spPr>
        <p:txBody>
          <a:bodyPr>
            <a:normAutofit lnSpcReduction="10000"/>
          </a:bodyPr>
          <a:lstStyle/>
          <a:p>
            <a:r>
              <a:rPr lang="en-GB" sz="3600" dirty="0">
                <a:latin typeface="+mn-lt"/>
              </a:rPr>
              <a:t>Wat is </a:t>
            </a:r>
            <a:r>
              <a:rPr lang="en-GB" sz="3600" dirty="0" err="1">
                <a:latin typeface="+mn-lt"/>
              </a:rPr>
              <a:t>een</a:t>
            </a:r>
            <a:r>
              <a:rPr lang="en-GB" sz="3600" dirty="0">
                <a:latin typeface="+mn-lt"/>
              </a:rPr>
              <a:t> </a:t>
            </a:r>
            <a:r>
              <a:rPr lang="en-GB" sz="3600" dirty="0" err="1">
                <a:latin typeface="+mn-lt"/>
              </a:rPr>
              <a:t>warmtenet</a:t>
            </a:r>
            <a:r>
              <a:rPr lang="en-GB" sz="3600" dirty="0">
                <a:latin typeface="+mn-lt"/>
              </a:rPr>
              <a:t>?</a:t>
            </a:r>
          </a:p>
        </p:txBody>
      </p:sp>
      <p:pic>
        <p:nvPicPr>
          <p:cNvPr id="7" name="Picture 4" descr="Energietransitie warmtenet | Weesp Duurzaam">
            <a:extLst>
              <a:ext uri="{FF2B5EF4-FFF2-40B4-BE49-F238E27FC236}">
                <a16:creationId xmlns:a16="http://schemas.microsoft.com/office/drawing/2014/main" id="{AD05D0AF-57A6-441F-99E4-788B5EED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4" y="2273901"/>
            <a:ext cx="10726381" cy="37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56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2CC0C-853C-9F42-E21F-B5F9A1B51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6794" y="951474"/>
            <a:ext cx="10989114" cy="1366423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dirty="0" err="1">
                <a:latin typeface="+mn-lt"/>
              </a:rPr>
              <a:t>Wanneer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werd</a:t>
            </a:r>
            <a:r>
              <a:rPr lang="en-US" dirty="0">
                <a:latin typeface="+mn-lt"/>
              </a:rPr>
              <a:t> in Nederland het </a:t>
            </a:r>
            <a:br>
              <a:rPr lang="en-US" dirty="0">
                <a:latin typeface="+mn-lt"/>
              </a:rPr>
            </a:br>
            <a:r>
              <a:rPr lang="en-US" dirty="0" err="1">
                <a:latin typeface="+mn-lt"/>
              </a:rPr>
              <a:t>eerste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warmtenet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aangelegd</a:t>
            </a:r>
            <a:r>
              <a:rPr lang="en-US" dirty="0">
                <a:latin typeface="+mn-lt"/>
              </a:rPr>
              <a:t>?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F237B6-C810-6D48-6FE4-4F803B91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729" y="3008519"/>
            <a:ext cx="5298037" cy="3614013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BAA574FC-DD72-4CEC-9674-72768E3D480B}"/>
              </a:ext>
            </a:extLst>
          </p:cNvPr>
          <p:cNvSpPr/>
          <p:nvPr/>
        </p:nvSpPr>
        <p:spPr>
          <a:xfrm>
            <a:off x="4238847" y="3278220"/>
            <a:ext cx="248093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719138">
              <a:spcBef>
                <a:spcPts val="600"/>
              </a:spcBef>
              <a:spcAft>
                <a:spcPts val="600"/>
              </a:spcAft>
              <a:buClr>
                <a:srgbClr val="1E3877"/>
              </a:buClr>
              <a:buSzPct val="80000"/>
              <a:buFontTx/>
              <a:buAutoNum type="alphaUcPeriod"/>
            </a:pPr>
            <a:r>
              <a:rPr lang="en-US" sz="3200" dirty="0">
                <a:solidFill>
                  <a:prstClr val="black"/>
                </a:solidFill>
              </a:rPr>
              <a:t>1923</a:t>
            </a:r>
          </a:p>
          <a:p>
            <a:pPr marL="457200" lvl="0" indent="-457200" defTabSz="719138">
              <a:spcBef>
                <a:spcPts val="600"/>
              </a:spcBef>
              <a:spcAft>
                <a:spcPts val="600"/>
              </a:spcAft>
              <a:buClr>
                <a:srgbClr val="1E3877"/>
              </a:buClr>
              <a:buSzPct val="80000"/>
              <a:buFontTx/>
              <a:buAutoNum type="alphaUcPeriod"/>
            </a:pPr>
            <a:r>
              <a:rPr lang="en-US" sz="3200" dirty="0">
                <a:solidFill>
                  <a:prstClr val="black"/>
                </a:solidFill>
              </a:rPr>
              <a:t>1943</a:t>
            </a:r>
          </a:p>
          <a:p>
            <a:pPr marL="457200" lvl="0" indent="-457200" defTabSz="719138">
              <a:spcBef>
                <a:spcPts val="600"/>
              </a:spcBef>
              <a:spcAft>
                <a:spcPts val="600"/>
              </a:spcAft>
              <a:buClr>
                <a:srgbClr val="1E3877"/>
              </a:buClr>
              <a:buSzPct val="80000"/>
              <a:buFontTx/>
              <a:buAutoNum type="alphaUcPeriod"/>
            </a:pPr>
            <a:r>
              <a:rPr lang="en-US" sz="3200" dirty="0">
                <a:solidFill>
                  <a:prstClr val="black"/>
                </a:solidFill>
              </a:rPr>
              <a:t>1963</a:t>
            </a:r>
          </a:p>
          <a:p>
            <a:pPr marL="457200" lvl="0" indent="-457200" defTabSz="719138">
              <a:spcBef>
                <a:spcPts val="600"/>
              </a:spcBef>
              <a:spcAft>
                <a:spcPts val="600"/>
              </a:spcAft>
              <a:buClr>
                <a:srgbClr val="1E3877"/>
              </a:buClr>
              <a:buSzPct val="80000"/>
              <a:buFontTx/>
              <a:buAutoNum type="alphaUcPeriod"/>
            </a:pPr>
            <a:r>
              <a:rPr lang="en-US" sz="3200" dirty="0">
                <a:solidFill>
                  <a:prstClr val="black"/>
                </a:solidFill>
              </a:rPr>
              <a:t>1983</a:t>
            </a:r>
          </a:p>
        </p:txBody>
      </p:sp>
      <p:sp>
        <p:nvSpPr>
          <p:cNvPr id="11" name="Oval 4">
            <a:extLst>
              <a:ext uri="{FF2B5EF4-FFF2-40B4-BE49-F238E27FC236}">
                <a16:creationId xmlns:a16="http://schemas.microsoft.com/office/drawing/2014/main" id="{025914EC-4529-4924-A62C-57C8E2227C06}"/>
              </a:ext>
            </a:extLst>
          </p:cNvPr>
          <p:cNvSpPr/>
          <p:nvPr/>
        </p:nvSpPr>
        <p:spPr>
          <a:xfrm>
            <a:off x="4102625" y="3267587"/>
            <a:ext cx="692656" cy="691491"/>
          </a:xfrm>
          <a:prstGeom prst="ellipse">
            <a:avLst/>
          </a:prstGeom>
          <a:noFill/>
          <a:ln w="28575">
            <a:solidFill>
              <a:srgbClr val="ED1D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7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F2CC0C-853C-9F42-E21F-B5F9A1B51D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3985" y="1228758"/>
            <a:ext cx="10989114" cy="812693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dirty="0">
                <a:latin typeface="+mn-lt"/>
              </a:rPr>
              <a:t>Hoe </a:t>
            </a:r>
            <a:r>
              <a:rPr lang="en-US" dirty="0" err="1">
                <a:latin typeface="+mn-lt"/>
              </a:rPr>
              <a:t>komt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een</a:t>
            </a:r>
            <a:r>
              <a:rPr lang="en-US" dirty="0">
                <a:latin typeface="+mn-lt"/>
              </a:rPr>
              <a:t> </a:t>
            </a:r>
            <a:r>
              <a:rPr lang="en-US" u="sng" dirty="0" err="1">
                <a:latin typeface="+mn-lt"/>
              </a:rPr>
              <a:t>duurzaam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warmtenet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aan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warmte</a:t>
            </a:r>
            <a:r>
              <a:rPr lang="en-US" dirty="0">
                <a:latin typeface="+mn-lt"/>
              </a:rPr>
              <a:t>?</a:t>
            </a:r>
            <a:endParaRPr lang="en-US" sz="1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5BEB3F-8B35-41AD-ACC4-942589136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73" y="3196791"/>
            <a:ext cx="1646643" cy="161975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1DFE4D-F8DE-418A-95A1-A47EA167ED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6" b="7066"/>
          <a:stretch/>
        </p:blipFill>
        <p:spPr>
          <a:xfrm>
            <a:off x="7446673" y="3458723"/>
            <a:ext cx="1776822" cy="139712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F12819A-9B68-479C-9098-303841B3B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453" y="3407886"/>
            <a:ext cx="1854260" cy="1409238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AA38939-70D8-4123-BB17-B8D101820656}"/>
              </a:ext>
            </a:extLst>
          </p:cNvPr>
          <p:cNvSpPr txBox="1">
            <a:spLocks/>
          </p:cNvSpPr>
          <p:nvPr/>
        </p:nvSpPr>
        <p:spPr>
          <a:xfrm>
            <a:off x="4826703" y="5172692"/>
            <a:ext cx="2293385" cy="81269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None/>
              <a:defRPr sz="450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68288" indent="-268288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Char char="‒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 cap="none" spc="3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538163" algn="l"/>
              </a:tabLst>
              <a:defRPr sz="1800" b="0" i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 Light" panose="020F0302020204030204" pitchFamily="34" charset="0"/>
              <a:buNone/>
              <a:tabLst>
                <a:tab pos="179388" algn="l"/>
              </a:tabLst>
              <a:defRPr sz="33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6"/>
              </a:buBlip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atin typeface="+mn-lt"/>
              </a:rPr>
              <a:t>aarde</a:t>
            </a:r>
            <a:br>
              <a:rPr lang="en-US" sz="2800" dirty="0">
                <a:latin typeface="+mn-lt"/>
              </a:rPr>
            </a:br>
            <a:r>
              <a:rPr lang="en-US" sz="2800" i="1" dirty="0" err="1">
                <a:latin typeface="+mn-lt"/>
              </a:rPr>
              <a:t>geothermie</a:t>
            </a:r>
            <a:endParaRPr lang="en-US" sz="2800" i="1" dirty="0">
              <a:latin typeface="+mn-lt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49E0508-ED01-43F0-8949-D76F9642D416}"/>
              </a:ext>
            </a:extLst>
          </p:cNvPr>
          <p:cNvSpPr txBox="1">
            <a:spLocks/>
          </p:cNvSpPr>
          <p:nvPr/>
        </p:nvSpPr>
        <p:spPr>
          <a:xfrm>
            <a:off x="7224091" y="5172693"/>
            <a:ext cx="2387743" cy="81269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None/>
              <a:defRPr sz="450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68288" indent="-268288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Char char="‒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 cap="none" spc="3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538163" algn="l"/>
              </a:tabLst>
              <a:defRPr sz="1800" b="0" i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 Light" panose="020F0302020204030204" pitchFamily="34" charset="0"/>
              <a:buNone/>
              <a:tabLst>
                <a:tab pos="179388" algn="l"/>
              </a:tabLst>
              <a:defRPr sz="33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6"/>
              </a:buBlip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+mn-lt"/>
              </a:rPr>
              <a:t>water</a:t>
            </a:r>
            <a:br>
              <a:rPr lang="en-US" sz="2800" dirty="0">
                <a:latin typeface="+mn-lt"/>
              </a:rPr>
            </a:br>
            <a:r>
              <a:rPr lang="en-US" sz="2800" i="1" dirty="0">
                <a:latin typeface="+mn-lt"/>
              </a:rPr>
              <a:t>aquathermie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6BC9000-20C5-4E1C-97D5-CEEE94E64F6D}"/>
              </a:ext>
            </a:extLst>
          </p:cNvPr>
          <p:cNvSpPr txBox="1">
            <a:spLocks/>
          </p:cNvSpPr>
          <p:nvPr/>
        </p:nvSpPr>
        <p:spPr>
          <a:xfrm>
            <a:off x="9547051" y="5172691"/>
            <a:ext cx="2489006" cy="101086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None/>
              <a:defRPr sz="450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68288" indent="-268288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Char char="‒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 cap="none" spc="3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538163" algn="l"/>
              </a:tabLst>
              <a:defRPr sz="1800" b="0" i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 Light" panose="020F0302020204030204" pitchFamily="34" charset="0"/>
              <a:buNone/>
              <a:tabLst>
                <a:tab pos="179388" algn="l"/>
              </a:tabLst>
              <a:defRPr sz="33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6"/>
              </a:buBlip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atin typeface="+mn-lt"/>
              </a:rPr>
              <a:t>industrie</a:t>
            </a:r>
            <a:br>
              <a:rPr lang="en-US" sz="2800" dirty="0">
                <a:latin typeface="+mn-lt"/>
              </a:rPr>
            </a:br>
            <a:r>
              <a:rPr lang="en-US" sz="2800" i="1" dirty="0" err="1">
                <a:latin typeface="+mn-lt"/>
              </a:rPr>
              <a:t>restwarmte</a:t>
            </a:r>
            <a:endParaRPr lang="en-US" sz="2800" i="1" dirty="0">
              <a:latin typeface="+mn-lt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4E57AED-6443-43DF-B91D-3E93E5831C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7521" y="3566853"/>
            <a:ext cx="1646643" cy="1180859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9F0E524-29F3-41A5-A994-90BA52BB39F9}"/>
              </a:ext>
            </a:extLst>
          </p:cNvPr>
          <p:cNvSpPr txBox="1">
            <a:spLocks/>
          </p:cNvSpPr>
          <p:nvPr/>
        </p:nvSpPr>
        <p:spPr>
          <a:xfrm>
            <a:off x="2446340" y="5172692"/>
            <a:ext cx="2489006" cy="8126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None/>
              <a:defRPr sz="450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68288" indent="-268288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Char char="‒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 cap="none" spc="3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538163" algn="l"/>
              </a:tabLst>
              <a:defRPr sz="1800" b="0" i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 Light" panose="020F0302020204030204" pitchFamily="34" charset="0"/>
              <a:buNone/>
              <a:tabLst>
                <a:tab pos="179388" algn="l"/>
              </a:tabLst>
              <a:defRPr sz="33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6"/>
              </a:buBlip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atin typeface="+mn-lt"/>
              </a:rPr>
              <a:t>lucht</a:t>
            </a:r>
            <a:br>
              <a:rPr lang="en-US" sz="2800" dirty="0">
                <a:latin typeface="+mn-lt"/>
              </a:rPr>
            </a:br>
            <a:r>
              <a:rPr lang="en-US" sz="2800" i="1" dirty="0" err="1">
                <a:latin typeface="+mn-lt"/>
              </a:rPr>
              <a:t>warmtepomp</a:t>
            </a:r>
            <a:endParaRPr lang="en-US" sz="2800" i="1" dirty="0">
              <a:latin typeface="+mn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3FC5F7F-1E9A-46EB-8889-0C57A5204D83}"/>
              </a:ext>
            </a:extLst>
          </p:cNvPr>
          <p:cNvSpPr txBox="1">
            <a:spLocks/>
          </p:cNvSpPr>
          <p:nvPr/>
        </p:nvSpPr>
        <p:spPr>
          <a:xfrm>
            <a:off x="261598" y="5172691"/>
            <a:ext cx="2489006" cy="81269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80000"/>
              <a:buFontTx/>
              <a:buNone/>
              <a:defRPr sz="4500" kern="1200" spc="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268288" indent="-268288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Tx/>
              <a:buChar char="‒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Arial" panose="020B0604020202020204" pitchFamily="34" charset="0"/>
              <a:buNone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 cap="none" spc="30" baseline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4pPr>
            <a:lvl5pPr marL="271463" indent="-271463" algn="l" defTabSz="719138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9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+mj-lt"/>
              <a:buNone/>
              <a:tabLst>
                <a:tab pos="538163" algn="l"/>
              </a:tabLst>
              <a:defRPr sz="1800" b="0" i="0" kern="120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Calibri Light" panose="020F0302020204030204" pitchFamily="34" charset="0"/>
              <a:buNone/>
              <a:tabLst>
                <a:tab pos="179388" algn="l"/>
              </a:tabLst>
              <a:defRPr sz="3300" b="0" i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7pPr>
            <a:lvl8pPr marL="268288" indent="-268288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80000"/>
              <a:buFontTx/>
              <a:buBlip>
                <a:blip r:embed="rId6"/>
              </a:buBlip>
              <a:defRPr sz="19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9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latin typeface="+mn-lt"/>
              </a:rPr>
              <a:t>zon</a:t>
            </a:r>
            <a:br>
              <a:rPr lang="en-US" sz="2800" dirty="0">
                <a:latin typeface="+mn-lt"/>
              </a:rPr>
            </a:br>
            <a:r>
              <a:rPr lang="en-US" sz="2800" i="1" dirty="0">
                <a:latin typeface="+mn-lt"/>
              </a:rPr>
              <a:t>PVT-</a:t>
            </a:r>
            <a:r>
              <a:rPr lang="en-US" sz="2800" i="1" dirty="0" err="1">
                <a:latin typeface="+mn-lt"/>
              </a:rPr>
              <a:t>paneel</a:t>
            </a:r>
            <a:endParaRPr lang="en-US" sz="2800" i="1" dirty="0">
              <a:latin typeface="+mn-lt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E32B51D-79F5-4E05-8B22-97A2510102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708" b="58192"/>
          <a:stretch/>
        </p:blipFill>
        <p:spPr>
          <a:xfrm>
            <a:off x="950627" y="3351077"/>
            <a:ext cx="1096771" cy="146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2A159-CB65-68C1-2E6B-4C7598496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50195B-90F4-DB78-6229-5FBBCABB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Dorpstafel Energietransitie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EE521CB-4F3C-9EE8-BA71-29A07B530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Waarom deze dorpstafel? </a:t>
            </a:r>
          </a:p>
          <a:p>
            <a:r>
              <a:rPr lang="nl-NL" dirty="0"/>
              <a:t>Club van Rome 1972</a:t>
            </a:r>
          </a:p>
          <a:p>
            <a:pPr lvl="1"/>
            <a:r>
              <a:rPr lang="nl-NL" dirty="0"/>
              <a:t>Wereldbevolking</a:t>
            </a:r>
          </a:p>
          <a:p>
            <a:pPr lvl="1"/>
            <a:r>
              <a:rPr lang="nl-NL" dirty="0"/>
              <a:t>Grondstoffen en voedselvoorziening</a:t>
            </a:r>
          </a:p>
          <a:p>
            <a:pPr lvl="1"/>
            <a:r>
              <a:rPr lang="nl-NL" dirty="0"/>
              <a:t>Industrialisatie en klimaat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Toen rapport in 1972 uitkwam 3,85 </a:t>
            </a:r>
            <a:r>
              <a:rPr lang="nl-NL" dirty="0" err="1"/>
              <a:t>mrd</a:t>
            </a:r>
            <a:r>
              <a:rPr lang="nl-NL" dirty="0"/>
              <a:t> wereldbewoners</a:t>
            </a:r>
          </a:p>
          <a:p>
            <a:r>
              <a:rPr lang="nl-NL" dirty="0"/>
              <a:t>Momenteel 8,0 </a:t>
            </a:r>
            <a:r>
              <a:rPr lang="nl-NL" dirty="0" err="1"/>
              <a:t>mrd</a:t>
            </a:r>
            <a:r>
              <a:rPr lang="nl-NL" dirty="0"/>
              <a:t> wereldbewoners, </a:t>
            </a:r>
          </a:p>
          <a:p>
            <a:r>
              <a:rPr lang="nl-NL" dirty="0"/>
              <a:t>in  2045 9,0 </a:t>
            </a:r>
            <a:r>
              <a:rPr lang="nl-NL" dirty="0" err="1"/>
              <a:t>mrd</a:t>
            </a:r>
            <a:r>
              <a:rPr lang="nl-NL" dirty="0"/>
              <a:t>, eind deze eeuw 10-12 </a:t>
            </a:r>
            <a:r>
              <a:rPr lang="nl-NL" dirty="0" err="1"/>
              <a:t>mrd</a:t>
            </a:r>
            <a:r>
              <a:rPr lang="nl-NL" dirty="0"/>
              <a:t> wereldbewoners</a:t>
            </a:r>
          </a:p>
          <a:p>
            <a:endParaRPr lang="nl-NL" dirty="0"/>
          </a:p>
        </p:txBody>
      </p:sp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E20B8D58-CAC2-647F-8A27-797BF62D5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73" y="24953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537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kaart&#10;&#10;Automatisch gegenereerde beschrijving">
            <a:extLst>
              <a:ext uri="{FF2B5EF4-FFF2-40B4-BE49-F238E27FC236}">
                <a16:creationId xmlns:a16="http://schemas.microsoft.com/office/drawing/2014/main" id="{42ACAD44-E2AF-0F24-B381-0ADC87DCCE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0"/>
          <a:stretch/>
        </p:blipFill>
        <p:spPr>
          <a:xfrm>
            <a:off x="5455227" y="-33583"/>
            <a:ext cx="8451866" cy="6891583"/>
          </a:xfrm>
          <a:prstGeom prst="rect">
            <a:avLst/>
          </a:prstGeom>
        </p:spPr>
      </p:pic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29EC2354-40DD-4AC4-BECC-09C143BAB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875" y="1232330"/>
            <a:ext cx="3884906" cy="555625"/>
          </a:xfrm>
        </p:spPr>
        <p:txBody>
          <a:bodyPr>
            <a:normAutofit fontScale="55000" lnSpcReduction="20000"/>
          </a:bodyPr>
          <a:lstStyle/>
          <a:p>
            <a:r>
              <a:rPr lang="en-GB" sz="3600" dirty="0" err="1">
                <a:latin typeface="+mn-lt"/>
              </a:rPr>
              <a:t>Warmtebronnen</a:t>
            </a:r>
            <a:r>
              <a:rPr lang="en-GB" sz="3600" dirty="0">
                <a:latin typeface="+mn-lt"/>
              </a:rPr>
              <a:t> in ‘s-Hertogenbosch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A1A93D-BE28-8176-2BFF-A685BBE5D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4419" y="2402417"/>
            <a:ext cx="4367585" cy="420114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200" dirty="0"/>
              <a:t>Rioolwaterzuiveringsinstallatie (RWZI) bij Treurenburg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200" dirty="0"/>
              <a:t>De Maas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200" dirty="0"/>
              <a:t>±23 geschikte buurten bestaande bouw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200" dirty="0"/>
              <a:t>2024 start ontwikkeling RWZI</a:t>
            </a:r>
          </a:p>
        </p:txBody>
      </p:sp>
      <p:pic>
        <p:nvPicPr>
          <p:cNvPr id="6" name="Picture 2" descr="De mooiste wandeling van Den Bosch vind je aan de Maas bij de Empelse Waard">
            <a:extLst>
              <a:ext uri="{FF2B5EF4-FFF2-40B4-BE49-F238E27FC236}">
                <a16:creationId xmlns:a16="http://schemas.microsoft.com/office/drawing/2014/main" id="{D3D17DE6-B011-461B-BD4A-AAF0348F3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/>
          <a:stretch/>
        </p:blipFill>
        <p:spPr bwMode="auto">
          <a:xfrm>
            <a:off x="7208375" y="71426"/>
            <a:ext cx="1378953" cy="1086821"/>
          </a:xfrm>
          <a:prstGeom prst="rect">
            <a:avLst/>
          </a:prstGeom>
          <a:noFill/>
          <a:ln w="28575">
            <a:solidFill>
              <a:srgbClr val="AA934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ED22A39-2850-6B5B-FF04-2B50079FD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78" t="47353" r="50607" b="19841"/>
          <a:stretch/>
        </p:blipFill>
        <p:spPr>
          <a:xfrm>
            <a:off x="5828923" y="2402417"/>
            <a:ext cx="1291445" cy="1026583"/>
          </a:xfrm>
          <a:prstGeom prst="rect">
            <a:avLst/>
          </a:prstGeom>
          <a:noFill/>
          <a:ln w="28575">
            <a:solidFill>
              <a:srgbClr val="AA934B"/>
            </a:solidFill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3D42D76E-AFAD-766F-1DE2-4BBBCC3700F7}"/>
              </a:ext>
            </a:extLst>
          </p:cNvPr>
          <p:cNvSpPr txBox="1"/>
          <p:nvPr/>
        </p:nvSpPr>
        <p:spPr>
          <a:xfrm rot="4187082">
            <a:off x="4902547" y="3907290"/>
            <a:ext cx="179653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/>
              <a:t>Kom Engelen</a:t>
            </a:r>
          </a:p>
        </p:txBody>
      </p:sp>
    </p:spTree>
    <p:extLst>
      <p:ext uri="{BB962C8B-B14F-4D97-AF65-F5344CB8AC3E}">
        <p14:creationId xmlns:p14="http://schemas.microsoft.com/office/powerpoint/2010/main" val="412408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29EC2354-40DD-4AC4-BECC-09C143BAB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875" y="1232330"/>
            <a:ext cx="3596092" cy="555625"/>
          </a:xfrm>
        </p:spPr>
        <p:txBody>
          <a:bodyPr>
            <a:normAutofit lnSpcReduction="10000"/>
          </a:bodyPr>
          <a:lstStyle/>
          <a:p>
            <a:r>
              <a:rPr lang="en-GB" sz="3600" dirty="0" err="1">
                <a:latin typeface="+mn-lt"/>
              </a:rPr>
              <a:t>Jullie</a:t>
            </a:r>
            <a:r>
              <a:rPr lang="en-GB" sz="3600" dirty="0">
                <a:latin typeface="+mn-lt"/>
              </a:rPr>
              <a:t> </a:t>
            </a:r>
            <a:r>
              <a:rPr lang="en-GB" sz="3600" dirty="0" err="1">
                <a:latin typeface="+mn-lt"/>
              </a:rPr>
              <a:t>buurten</a:t>
            </a:r>
            <a:r>
              <a:rPr lang="en-GB" sz="3600" dirty="0">
                <a:latin typeface="+mn-lt"/>
              </a:rPr>
              <a:t>:</a:t>
            </a:r>
            <a:endParaRPr lang="en-GB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A1A93D-BE28-8176-2BFF-A685BBE5D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3248" y="2064580"/>
            <a:ext cx="4367585" cy="420114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200" b="1" dirty="0" err="1"/>
              <a:t>Bokhoven</a:t>
            </a:r>
            <a:br>
              <a:rPr lang="nl-NL" sz="2200" dirty="0"/>
            </a:br>
            <a:r>
              <a:rPr lang="nl-NL" sz="2200" dirty="0"/>
              <a:t>Duurzaam gas, zoals biogas of maatwerk. Geen buurtaanpak vóór 2035.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200" b="1" dirty="0"/>
              <a:t>De Haverleij</a:t>
            </a:r>
            <a:br>
              <a:rPr lang="nl-NL" sz="2200" b="1" dirty="0"/>
            </a:br>
            <a:r>
              <a:rPr lang="nl-NL" sz="2200" dirty="0"/>
              <a:t>Collectieve opwekinstallatie per gebouw/kasteel (bijv. collectieve </a:t>
            </a:r>
            <a:r>
              <a:rPr lang="nl-NL" sz="2200" dirty="0" err="1"/>
              <a:t>pelletketel</a:t>
            </a:r>
            <a:r>
              <a:rPr lang="nl-NL" sz="2200" dirty="0"/>
              <a:t>). Geen buurtaanpak vóór 2035.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sz="2200" b="1" dirty="0"/>
              <a:t>Kom Engelen</a:t>
            </a:r>
            <a:r>
              <a:rPr lang="nl-NL" sz="2200" dirty="0"/>
              <a:t> </a:t>
            </a:r>
            <a:br>
              <a:rPr lang="nl-NL" sz="2200" dirty="0"/>
            </a:br>
            <a:r>
              <a:rPr lang="nl-NL" sz="2200" dirty="0" err="1"/>
              <a:t>All-electric</a:t>
            </a:r>
            <a:r>
              <a:rPr lang="nl-NL" sz="2200" dirty="0"/>
              <a:t> oplossing. Geen buurtaanpak vóór 2035.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C494965-4A63-49CB-A024-1B13BC00CF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0" t="22096" r="66950" b="33894"/>
          <a:stretch/>
        </p:blipFill>
        <p:spPr>
          <a:xfrm>
            <a:off x="5272541" y="1463789"/>
            <a:ext cx="6057797" cy="50333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2E69EC3-8581-6BEB-F70F-34FC9A2C6CB8}"/>
              </a:ext>
            </a:extLst>
          </p:cNvPr>
          <p:cNvSpPr txBox="1"/>
          <p:nvPr/>
        </p:nvSpPr>
        <p:spPr>
          <a:xfrm>
            <a:off x="8487047" y="3980484"/>
            <a:ext cx="1378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i="1" dirty="0"/>
              <a:t>Kom</a:t>
            </a:r>
            <a:br>
              <a:rPr lang="nl-NL" b="1" i="1" dirty="0"/>
            </a:br>
            <a:r>
              <a:rPr lang="nl-NL" b="1" i="1" dirty="0"/>
              <a:t>Engelen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71F6D7C-F02C-1B44-3B2D-56119CDCB893}"/>
              </a:ext>
            </a:extLst>
          </p:cNvPr>
          <p:cNvSpPr txBox="1"/>
          <p:nvPr/>
        </p:nvSpPr>
        <p:spPr>
          <a:xfrm>
            <a:off x="7797571" y="3385069"/>
            <a:ext cx="137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 err="1"/>
              <a:t>Haverleij</a:t>
            </a:r>
            <a:endParaRPr lang="nl-NL" b="1" i="1" dirty="0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EF2425B-8438-3E2F-DA5B-7390E7DC2D93}"/>
              </a:ext>
            </a:extLst>
          </p:cNvPr>
          <p:cNvSpPr txBox="1"/>
          <p:nvPr/>
        </p:nvSpPr>
        <p:spPr>
          <a:xfrm>
            <a:off x="6192055" y="2544723"/>
            <a:ext cx="1378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/>
              <a:t>Bokhoven</a:t>
            </a:r>
          </a:p>
        </p:txBody>
      </p:sp>
    </p:spTree>
    <p:extLst>
      <p:ext uri="{BB962C8B-B14F-4D97-AF65-F5344CB8AC3E}">
        <p14:creationId xmlns:p14="http://schemas.microsoft.com/office/powerpoint/2010/main" val="41682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29EC2354-40DD-4AC4-BECC-09C143BAB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2800" dirty="0">
                <a:latin typeface="+mn-lt"/>
              </a:rPr>
              <a:t>Rest van</a:t>
            </a:r>
            <a:br>
              <a:rPr lang="en-GB" sz="2800" dirty="0">
                <a:latin typeface="+mn-lt"/>
              </a:rPr>
            </a:br>
            <a:r>
              <a:rPr lang="en-GB" sz="2800" dirty="0">
                <a:latin typeface="+mn-lt"/>
              </a:rPr>
              <a:t>’s-Hertogenbosch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0095432-164D-24FF-30FD-10288A46E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195" y="993742"/>
            <a:ext cx="8054159" cy="484632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B36B3F5D-60AE-43D5-B1C4-D1432BD1B5E5}"/>
              </a:ext>
            </a:extLst>
          </p:cNvPr>
          <p:cNvGrpSpPr/>
          <p:nvPr/>
        </p:nvGrpSpPr>
        <p:grpSpPr>
          <a:xfrm>
            <a:off x="8584516" y="4345087"/>
            <a:ext cx="3428838" cy="1502987"/>
            <a:chOff x="508665" y="2265434"/>
            <a:chExt cx="3428838" cy="1502987"/>
          </a:xfrm>
        </p:grpSpPr>
        <p:pic>
          <p:nvPicPr>
            <p:cNvPr id="11" name="Afbeelding 10" descr="Afbeelding met tekst, schermopname, Lettertype&#10;&#10;Automatisch gegenereerde beschrijving">
              <a:extLst>
                <a:ext uri="{FF2B5EF4-FFF2-40B4-BE49-F238E27FC236}">
                  <a16:creationId xmlns:a16="http://schemas.microsoft.com/office/drawing/2014/main" id="{16CBAD00-8737-4B36-9A4E-4C676B969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732" y="2265434"/>
              <a:ext cx="3422771" cy="1502987"/>
            </a:xfrm>
            <a:prstGeom prst="rect">
              <a:avLst/>
            </a:prstGeom>
          </p:spPr>
        </p:pic>
        <p:grpSp>
          <p:nvGrpSpPr>
            <p:cNvPr id="7" name="Groep 6">
              <a:extLst>
                <a:ext uri="{FF2B5EF4-FFF2-40B4-BE49-F238E27FC236}">
                  <a16:creationId xmlns:a16="http://schemas.microsoft.com/office/drawing/2014/main" id="{3A453988-C038-1018-A042-3EABDAEA36DD}"/>
                </a:ext>
              </a:extLst>
            </p:cNvPr>
            <p:cNvGrpSpPr/>
            <p:nvPr/>
          </p:nvGrpSpPr>
          <p:grpSpPr>
            <a:xfrm>
              <a:off x="508665" y="3112262"/>
              <a:ext cx="3428838" cy="338554"/>
              <a:chOff x="508665" y="3630842"/>
              <a:chExt cx="3428838" cy="338554"/>
            </a:xfrm>
          </p:grpSpPr>
          <p:sp>
            <p:nvSpPr>
              <p:cNvPr id="2" name="Tekstvak 1">
                <a:extLst>
                  <a:ext uri="{FF2B5EF4-FFF2-40B4-BE49-F238E27FC236}">
                    <a16:creationId xmlns:a16="http://schemas.microsoft.com/office/drawing/2014/main" id="{79B1560A-6562-BABF-3B5A-3A0F722EDA30}"/>
                  </a:ext>
                </a:extLst>
              </p:cNvPr>
              <p:cNvSpPr txBox="1"/>
              <p:nvPr/>
            </p:nvSpPr>
            <p:spPr>
              <a:xfrm>
                <a:off x="906837" y="3630842"/>
                <a:ext cx="3030666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nl-NL" sz="1600" dirty="0" err="1">
                    <a:latin typeface="Calibri" panose="020F0502020204030204" pitchFamily="34" charset="0"/>
                  </a:rPr>
                  <a:t>All-electric</a:t>
                </a:r>
                <a:r>
                  <a:rPr lang="nl-NL" sz="1600" dirty="0">
                    <a:latin typeface="Calibri" panose="020F0502020204030204" pitchFamily="34" charset="0"/>
                  </a:rPr>
                  <a:t> of duurzaam gas</a:t>
                </a:r>
              </a:p>
            </p:txBody>
          </p:sp>
          <p:pic>
            <p:nvPicPr>
              <p:cNvPr id="6" name="Afbeelding 5" descr="Afbeelding met tekst, schermopname, Lettertype&#10;&#10;Automatisch gegenereerde beschrijving">
                <a:extLst>
                  <a:ext uri="{FF2B5EF4-FFF2-40B4-BE49-F238E27FC236}">
                    <a16:creationId xmlns:a16="http://schemas.microsoft.com/office/drawing/2014/main" id="{E8B59DF8-3F27-7B41-AAA7-F85682B09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716" r="87033" b="24738"/>
              <a:stretch/>
            </p:blipFill>
            <p:spPr>
              <a:xfrm>
                <a:off x="508665" y="3683004"/>
                <a:ext cx="443840" cy="24867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111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29EC2354-40DD-4AC4-BECC-09C143BAB0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874" y="1232330"/>
            <a:ext cx="4821339" cy="555625"/>
          </a:xfrm>
        </p:spPr>
        <p:txBody>
          <a:bodyPr>
            <a:normAutofit lnSpcReduction="10000"/>
          </a:bodyPr>
          <a:lstStyle/>
          <a:p>
            <a:r>
              <a:rPr lang="en-GB" sz="3600" dirty="0">
                <a:latin typeface="+mn-lt"/>
              </a:rPr>
              <a:t>CV-</a:t>
            </a:r>
            <a:r>
              <a:rPr lang="en-GB" sz="3600" dirty="0" err="1">
                <a:latin typeface="+mn-lt"/>
              </a:rPr>
              <a:t>ketel</a:t>
            </a:r>
            <a:r>
              <a:rPr lang="en-GB" sz="3600" dirty="0">
                <a:latin typeface="+mn-lt"/>
              </a:rPr>
              <a:t> </a:t>
            </a:r>
            <a:r>
              <a:rPr lang="en-GB" sz="3600" dirty="0" err="1">
                <a:latin typeface="+mn-lt"/>
              </a:rPr>
              <a:t>vervangen</a:t>
            </a:r>
            <a:r>
              <a:rPr lang="en-GB" sz="3600" dirty="0">
                <a:latin typeface="+mn-lt"/>
              </a:rPr>
              <a:t>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A1A93D-BE28-8176-2BFF-A685BBE5D5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3117" y="1612889"/>
            <a:ext cx="4367585" cy="420114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endParaRPr lang="nl-NL" dirty="0"/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dirty="0"/>
              <a:t>(Hybride) warmtepomp </a:t>
            </a:r>
            <a:r>
              <a:rPr lang="nl-NL" u="sng" dirty="0"/>
              <a:t>mogelijk</a:t>
            </a:r>
            <a:r>
              <a:rPr lang="nl-NL" dirty="0"/>
              <a:t> (!) verplicht vanaf 1-1-2026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nl-NL" dirty="0"/>
              <a:t>Uitzonderingen: </a:t>
            </a:r>
          </a:p>
          <a:p>
            <a:pPr marL="628650" lvl="1" defTabSz="804863">
              <a:lnSpc>
                <a:spcPct val="100000"/>
              </a:lnSpc>
              <a:spcAft>
                <a:spcPts val="1200"/>
              </a:spcAft>
            </a:pPr>
            <a:r>
              <a:rPr lang="nl-NL" dirty="0"/>
              <a:t>‘gestapelde bouw’ (flats) en monumenten. Valt </a:t>
            </a:r>
            <a:r>
              <a:rPr lang="nl-NL" dirty="0" err="1"/>
              <a:t>Haverleij</a:t>
            </a:r>
            <a:r>
              <a:rPr lang="nl-NL" dirty="0"/>
              <a:t> hieronder?</a:t>
            </a:r>
            <a:endParaRPr lang="nl-NL" b="1" dirty="0">
              <a:solidFill>
                <a:srgbClr val="00B050"/>
              </a:solidFill>
            </a:endParaRPr>
          </a:p>
          <a:p>
            <a:pPr marL="628650" lvl="1" defTabSz="804863">
              <a:lnSpc>
                <a:spcPct val="100000"/>
              </a:lnSpc>
              <a:spcAft>
                <a:spcPts val="1200"/>
              </a:spcAft>
            </a:pPr>
            <a:r>
              <a:rPr lang="nl-NL" dirty="0"/>
              <a:t>terugverdientijd &gt; 7 jaar</a:t>
            </a:r>
          </a:p>
          <a:p>
            <a:pPr marL="628650" lvl="1" defTabSz="804863">
              <a:lnSpc>
                <a:spcPct val="100000"/>
              </a:lnSpc>
              <a:spcAft>
                <a:spcPts val="1200"/>
              </a:spcAft>
            </a:pPr>
            <a:r>
              <a:rPr lang="nl-NL" dirty="0"/>
              <a:t>woningen die binnen 10 jaar op een collectief warmtenet gaan</a:t>
            </a:r>
            <a:endParaRPr lang="nl-NL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DDE694B-2CDD-4E35-A549-1D46FD46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944" y="1090670"/>
            <a:ext cx="6964938" cy="506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1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DA6CE4-F470-4FA5-8443-BCA60C96D8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443" y="2775138"/>
            <a:ext cx="10989114" cy="762000"/>
          </a:xfrm>
        </p:spPr>
        <p:txBody>
          <a:bodyPr/>
          <a:lstStyle/>
          <a:p>
            <a:r>
              <a:rPr lang="nl-NL">
                <a:latin typeface="+mn-lt"/>
              </a:rPr>
              <a:t>Bedankt voor uw aandacht! 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9A96DED-96FE-4DC7-BB56-857503AAF4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nl-NL"/>
              <a:t>Vragen? </a:t>
            </a:r>
          </a:p>
        </p:txBody>
      </p:sp>
    </p:spTree>
    <p:extLst>
      <p:ext uri="{BB962C8B-B14F-4D97-AF65-F5344CB8AC3E}">
        <p14:creationId xmlns:p14="http://schemas.microsoft.com/office/powerpoint/2010/main" val="12697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84DAB-9114-3D20-1B2C-9259F2CEC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168724-FBE5-37FC-D4E3-83D4D95E2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 Dorpstafel Energietransitie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9DFD834-9920-4D1F-CB57-7AEA4D58D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19h30 	Welkom door Rob Pander Maat, voorzitter bestuursraad</a:t>
            </a:r>
          </a:p>
          <a:p>
            <a:pPr marL="0" indent="0">
              <a:buNone/>
            </a:pPr>
            <a:r>
              <a:rPr lang="nl-NL" dirty="0"/>
              <a:t>19h35 	Overzicht “Energiedoelen gemeente ‘s-Hertogenbosch” (Mike 		van der Geld, wethouder, verantwoordelijk voor </a:t>
            </a:r>
            <a:r>
              <a:rPr lang="nl-NL" dirty="0" err="1"/>
              <a:t>oa</a:t>
            </a:r>
            <a:r>
              <a:rPr lang="nl-NL" dirty="0"/>
              <a:t> energie)</a:t>
            </a:r>
          </a:p>
          <a:p>
            <a:pPr marL="0" indent="0">
              <a:buNone/>
            </a:pPr>
            <a:r>
              <a:rPr lang="nl-NL" dirty="0"/>
              <a:t>19h50 	Voordracht “van het gas af/warmtevisie” (</a:t>
            </a:r>
            <a:r>
              <a:rPr lang="nl-NL" dirty="0" err="1"/>
              <a:t>Raimond</a:t>
            </a:r>
            <a:r>
              <a:rPr lang="nl-NL" dirty="0"/>
              <a:t> van der 			Zee, Senior beleidsadviseur energietransitie bij onze gemeente)</a:t>
            </a:r>
          </a:p>
          <a:p>
            <a:pPr marL="0" indent="0">
              <a:buNone/>
            </a:pPr>
            <a:r>
              <a:rPr lang="nl-NL" dirty="0"/>
              <a:t>20h15 	Vragen &amp; inbreng ideeën</a:t>
            </a:r>
          </a:p>
          <a:p>
            <a:pPr marL="0" indent="0">
              <a:buNone/>
            </a:pPr>
            <a:r>
              <a:rPr lang="nl-NL" dirty="0"/>
              <a:t>20h30 	Pauze</a:t>
            </a:r>
          </a:p>
          <a:p>
            <a:pPr marL="0" indent="0">
              <a:buNone/>
            </a:pPr>
            <a:r>
              <a:rPr lang="nl-NL" dirty="0"/>
              <a:t>20h40 	eerste ronde workshops/informatietafels </a:t>
            </a:r>
          </a:p>
          <a:p>
            <a:pPr marL="0" indent="0">
              <a:buNone/>
            </a:pPr>
            <a:r>
              <a:rPr lang="nl-NL" dirty="0"/>
              <a:t>21h05 	tweede ronde workshops/informatietafels </a:t>
            </a:r>
          </a:p>
          <a:p>
            <a:pPr marL="0" indent="0">
              <a:buNone/>
            </a:pPr>
            <a:r>
              <a:rPr lang="nl-NL" dirty="0"/>
              <a:t>21h30 	Afsluiting en verder praten aan de bar</a:t>
            </a:r>
          </a:p>
        </p:txBody>
      </p:sp>
      <p:pic>
        <p:nvPicPr>
          <p:cNvPr id="6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CD3CC3AE-DEBD-6A19-EB9D-DD173E5017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51" y="45788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685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A7E3B-60D9-6EC0-A955-E4D22EF08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41DE1F-F99A-3D42-9584-D2DE5BB2E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Workshops/informatietafels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C90507-5B33-98ED-441C-CD6775B7A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82123" cy="4351338"/>
          </a:xfrm>
        </p:spPr>
        <p:txBody>
          <a:bodyPr>
            <a:normAutofit/>
          </a:bodyPr>
          <a:lstStyle/>
          <a:p>
            <a:r>
              <a:rPr lang="nl-NL" sz="2400" dirty="0"/>
              <a:t>Isolatie muur/vloer/dak					hier in zaal</a:t>
            </a:r>
          </a:p>
          <a:p>
            <a:r>
              <a:rPr lang="nl-NL" sz="2400" dirty="0"/>
              <a:t>Isolatie glas							hier in zaal</a:t>
            </a:r>
          </a:p>
          <a:p>
            <a:r>
              <a:rPr lang="nl-NL" sz="2400" dirty="0"/>
              <a:t>Zonnepanelen						hier in zaal</a:t>
            </a:r>
          </a:p>
          <a:p>
            <a:r>
              <a:rPr lang="nl-NL" sz="2400" dirty="0"/>
              <a:t>Hybride ketels, warmtepompen				hier in zaal</a:t>
            </a:r>
          </a:p>
          <a:p>
            <a:r>
              <a:rPr lang="nl-NL" sz="2400" dirty="0"/>
              <a:t>Ondersteuningsmogelijkheden gemeente			hier in zaal</a:t>
            </a:r>
          </a:p>
          <a:p>
            <a:r>
              <a:rPr lang="nl-NL" sz="2400" dirty="0"/>
              <a:t>Overzicht rijkssubsidies					hier in zaal</a:t>
            </a:r>
          </a:p>
          <a:p>
            <a:r>
              <a:rPr lang="nl-NL" sz="2400" dirty="0"/>
              <a:t>Ervaringen en praktijksituaties uit onze omgeving		grote vergaderkamer</a:t>
            </a:r>
          </a:p>
          <a:p>
            <a:r>
              <a:rPr lang="nl-NL" sz="2400" dirty="0"/>
              <a:t>Verduurzaming voor </a:t>
            </a:r>
            <a:r>
              <a:rPr lang="nl-NL" sz="2400" dirty="0" err="1"/>
              <a:t>VVE’s</a:t>
            </a:r>
            <a:r>
              <a:rPr lang="nl-NL" sz="2400" dirty="0"/>
              <a:t>					kleine vergaderkamer</a:t>
            </a:r>
          </a:p>
          <a:p>
            <a:endParaRPr lang="nl-NL" dirty="0"/>
          </a:p>
        </p:txBody>
      </p:sp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458ECDE9-8A76-3D68-0D01-4C5006AA6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484" y="45788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7835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0CC1B-00B5-472C-E1D3-1DD0040EB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0AA765-93FA-881B-B7F1-28B014D3F6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6"/>
            <a:ext cx="12143444" cy="68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A032D539-9F0C-FABF-72DC-7824E4B94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73" y="24953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2514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51402-BC2E-EB32-1146-D973687ED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De gevolgen van overbevolking - René van Maarsseveen">
            <a:extLst>
              <a:ext uri="{FF2B5EF4-FFF2-40B4-BE49-F238E27FC236}">
                <a16:creationId xmlns:a16="http://schemas.microsoft.com/office/drawing/2014/main" id="{E34CF172-BF6F-5AE4-BE2D-DA7051C89F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1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B9AC72C5-46CA-0EE3-7D94-83A306FBD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73" y="24953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7056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4DB6D-ACE7-598B-B6E7-4672143DC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A9F192-D1E2-B68F-7C58-94093F2E7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Dorpstafel Energietransitie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29B733-FD36-DBC9-F069-539D86C68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Klimaat conferenties, de bekendste zijn</a:t>
            </a:r>
          </a:p>
          <a:p>
            <a:pPr lvl="1"/>
            <a:r>
              <a:rPr lang="nl-NL" dirty="0"/>
              <a:t>Parijs 2015</a:t>
            </a:r>
          </a:p>
          <a:p>
            <a:pPr lvl="1"/>
            <a:r>
              <a:rPr lang="nl-NL" dirty="0"/>
              <a:t>Glasgow 2021</a:t>
            </a:r>
          </a:p>
          <a:p>
            <a:pPr lvl="1"/>
            <a:r>
              <a:rPr lang="nl-NL" dirty="0"/>
              <a:t>Dubai 2023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Verwachting dat eind van de eeuw de helft van de 10-12 </a:t>
            </a:r>
            <a:r>
              <a:rPr lang="nl-NL" dirty="0" err="1"/>
              <a:t>mrd</a:t>
            </a:r>
            <a:r>
              <a:rPr lang="nl-NL" dirty="0"/>
              <a:t> bewoners water problemen heeft,</a:t>
            </a:r>
          </a:p>
          <a:p>
            <a:r>
              <a:rPr lang="nl-NL" dirty="0"/>
              <a:t>daarvan de helft te weinig of geen drinkwater en </a:t>
            </a:r>
          </a:p>
          <a:p>
            <a:r>
              <a:rPr lang="nl-NL" dirty="0"/>
              <a:t>de andere helft overstromingen heeft. Nagenoeg alle grote wereldsteden zullen problemen hebben</a:t>
            </a:r>
          </a:p>
          <a:p>
            <a:endParaRPr lang="nl-NL" dirty="0"/>
          </a:p>
        </p:txBody>
      </p:sp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E4D7B995-AF4B-A027-9829-EB8A482047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73" y="24953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13913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458187-DFD4-7137-9564-70A9FBD15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 descr="KNMI - Toename Antarctisch zeeijs juist gevolg opwarming">
            <a:extLst>
              <a:ext uri="{FF2B5EF4-FFF2-40B4-BE49-F238E27FC236}">
                <a16:creationId xmlns:a16="http://schemas.microsoft.com/office/drawing/2014/main" id="{1858242D-A4D6-3D9C-C3D7-BB1782D1DA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44FAABA9-78CA-3106-561D-8F1EC1411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14" y="265734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7626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0EDB6-0134-1781-B7DF-428CCEC15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Rampen &amp; Conflicten: Verenigde Staten. Orkaan Katrina, 2005 - Humanity House">
            <a:extLst>
              <a:ext uri="{FF2B5EF4-FFF2-40B4-BE49-F238E27FC236}">
                <a16:creationId xmlns:a16="http://schemas.microsoft.com/office/drawing/2014/main" id="{2818C485-67FF-7CC9-5AD7-41C53DBA0E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74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26715FA4-12E9-7483-FEAA-626764C6B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063" y="262488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4290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6E89F-3985-836A-8CA2-68DFCBB43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DE401-A696-B2A6-8F6B-652AE50E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Dorpstafel Energietransitie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58C5421-4D5A-B848-E723-B94B7CA55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Het is dus duidelijk dat IEDEREEN iets zal moeten doen</a:t>
            </a:r>
          </a:p>
          <a:p>
            <a:r>
              <a:rPr lang="nl-NL" dirty="0"/>
              <a:t>Dus ook Europa, Nederland, ‘s-Hertogenbosch</a:t>
            </a:r>
          </a:p>
          <a:p>
            <a:r>
              <a:rPr lang="nl-NL" dirty="0"/>
              <a:t>Maar ook Engelen, Bokhoven en </a:t>
            </a:r>
            <a:r>
              <a:rPr lang="nl-NL" dirty="0" err="1"/>
              <a:t>Haverleij</a:t>
            </a:r>
            <a:endParaRPr lang="nl-NL" dirty="0"/>
          </a:p>
          <a:p>
            <a:r>
              <a:rPr lang="nl-NL" dirty="0"/>
              <a:t>Daarom deze dorpstafel</a:t>
            </a:r>
          </a:p>
          <a:p>
            <a:r>
              <a:rPr lang="nl-NL" dirty="0"/>
              <a:t>Maar dan bijzonder de vraag “wat betekent dat voor ons”</a:t>
            </a:r>
          </a:p>
          <a:p>
            <a:r>
              <a:rPr lang="nl-NL" dirty="0"/>
              <a:t>En “wat kunnen wij aan onze huizen doen?”</a:t>
            </a:r>
          </a:p>
          <a:p>
            <a:endParaRPr lang="nl-NL" dirty="0"/>
          </a:p>
        </p:txBody>
      </p:sp>
      <p:pic>
        <p:nvPicPr>
          <p:cNvPr id="4" name="Tijdelijke aanduiding voor inhoud 3" descr="Afbeelding met Lettertype, Graphics, ontwerp&#10;&#10;Automatisch gegenereerde beschrijving">
            <a:extLst>
              <a:ext uri="{FF2B5EF4-FFF2-40B4-BE49-F238E27FC236}">
                <a16:creationId xmlns:a16="http://schemas.microsoft.com/office/drawing/2014/main" id="{2EB413AC-0AC8-715B-6938-08F999CF4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873" y="249530"/>
            <a:ext cx="2389839" cy="11400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1044053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1207</Words>
  <Application>Microsoft Office PowerPoint</Application>
  <PresentationFormat>Breedbeeld</PresentationFormat>
  <Paragraphs>197</Paragraphs>
  <Slides>36</Slides>
  <Notes>4</Notes>
  <HiddenSlides>3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HelveNue  (Hoofdtekst)</vt:lpstr>
      <vt:lpstr>Wingdings</vt:lpstr>
      <vt:lpstr>Kantoorthema</vt:lpstr>
      <vt:lpstr>Dorpstafel Energietransitie</vt:lpstr>
      <vt:lpstr>Dorpstafel Energietransitie</vt:lpstr>
      <vt:lpstr>Dorpstafel Energietransitie</vt:lpstr>
      <vt:lpstr>PowerPoint-presentatie</vt:lpstr>
      <vt:lpstr>PowerPoint-presentatie</vt:lpstr>
      <vt:lpstr>Dorpstafel Energietransitie</vt:lpstr>
      <vt:lpstr>PowerPoint-presentatie</vt:lpstr>
      <vt:lpstr>PowerPoint-presentatie</vt:lpstr>
      <vt:lpstr>Dorpstafel Energietransitie</vt:lpstr>
      <vt:lpstr>Agenda Dorpstafel Energietransitie</vt:lpstr>
      <vt:lpstr>‘s-Hertogenbosch CO2-neutraal  in 2050</vt:lpstr>
      <vt:lpstr>‘s-Hertogenbosch CO2-neutraal  in 2050</vt:lpstr>
      <vt:lpstr>Wat gebeurt er als we het NIET doen?</vt:lpstr>
      <vt:lpstr>PowerPoint-presentatie</vt:lpstr>
      <vt:lpstr>PowerPoint-presentatie</vt:lpstr>
      <vt:lpstr>PowerPoint-presentatie</vt:lpstr>
      <vt:lpstr>Agenda Dorpstafel Energietransitie</vt:lpstr>
      <vt:lpstr>Workshops/informatietafels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1. Besparingsaanpak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Agenda Dorpstafel Energietransitie</vt:lpstr>
      <vt:lpstr>Workshops/informatietafels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Dorpstafel Energietransitie</dc:title>
  <dc:creator>Rob Pander Maat</dc:creator>
  <cp:lastModifiedBy>Rob Pander Maat</cp:lastModifiedBy>
  <cp:revision>3</cp:revision>
  <dcterms:created xsi:type="dcterms:W3CDTF">2024-02-06T14:35:34Z</dcterms:created>
  <dcterms:modified xsi:type="dcterms:W3CDTF">2024-02-06T21:47:45Z</dcterms:modified>
</cp:coreProperties>
</file>