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0" r:id="rId1"/>
  </p:sldMasterIdLst>
  <p:notesMasterIdLst>
    <p:notesMasterId r:id="rId43"/>
  </p:notesMasterIdLst>
  <p:sldIdLst>
    <p:sldId id="256" r:id="rId2"/>
    <p:sldId id="257" r:id="rId3"/>
    <p:sldId id="260" r:id="rId4"/>
    <p:sldId id="265" r:id="rId5"/>
    <p:sldId id="268" r:id="rId6"/>
    <p:sldId id="264" r:id="rId7"/>
    <p:sldId id="259" r:id="rId8"/>
    <p:sldId id="266" r:id="rId9"/>
    <p:sldId id="292" r:id="rId10"/>
    <p:sldId id="263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314" r:id="rId21"/>
    <p:sldId id="286" r:id="rId22"/>
    <p:sldId id="290" r:id="rId23"/>
    <p:sldId id="293" r:id="rId24"/>
    <p:sldId id="294" r:id="rId25"/>
    <p:sldId id="289" r:id="rId26"/>
    <p:sldId id="317" r:id="rId27"/>
    <p:sldId id="319" r:id="rId28"/>
    <p:sldId id="315" r:id="rId29"/>
    <p:sldId id="316" r:id="rId30"/>
    <p:sldId id="312" r:id="rId31"/>
    <p:sldId id="258" r:id="rId32"/>
    <p:sldId id="261" r:id="rId33"/>
    <p:sldId id="278" r:id="rId34"/>
    <p:sldId id="282" r:id="rId35"/>
    <p:sldId id="283" r:id="rId36"/>
    <p:sldId id="279" r:id="rId37"/>
    <p:sldId id="262" r:id="rId38"/>
    <p:sldId id="298" r:id="rId39"/>
    <p:sldId id="299" r:id="rId40"/>
    <p:sldId id="277" r:id="rId41"/>
    <p:sldId id="28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/>
    <p:restoredTop sz="94649"/>
  </p:normalViewPr>
  <p:slideViewPr>
    <p:cSldViewPr snapToGrid="0" snapToObjects="1">
      <p:cViewPr varScale="1">
        <p:scale>
          <a:sx n="78" d="100"/>
          <a:sy n="78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Blad1!$B$2</c:f>
              <c:strCache>
                <c:ptCount val="1"/>
                <c:pt idx="0">
                  <c:v>O - Prognose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Blad1!$A$3:$A$14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Blad1!$B$3:$B$14</c:f>
              <c:numCache>
                <c:formatCode>General</c:formatCode>
                <c:ptCount val="12"/>
                <c:pt idx="0">
                  <c:v>139</c:v>
                </c:pt>
                <c:pt idx="1">
                  <c:v>283</c:v>
                </c:pt>
                <c:pt idx="2">
                  <c:v>447</c:v>
                </c:pt>
                <c:pt idx="3">
                  <c:v>693</c:v>
                </c:pt>
                <c:pt idx="4">
                  <c:v>853</c:v>
                </c:pt>
                <c:pt idx="5">
                  <c:v>798</c:v>
                </c:pt>
                <c:pt idx="6">
                  <c:v>861</c:v>
                </c:pt>
                <c:pt idx="7">
                  <c:v>783</c:v>
                </c:pt>
                <c:pt idx="8">
                  <c:v>547</c:v>
                </c:pt>
                <c:pt idx="9">
                  <c:v>363</c:v>
                </c:pt>
                <c:pt idx="10">
                  <c:v>191</c:v>
                </c:pt>
                <c:pt idx="11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1D-074F-9C12-022A2B1E6C74}"/>
            </c:ext>
          </c:extLst>
        </c:ser>
        <c:ser>
          <c:idx val="1"/>
          <c:order val="1"/>
          <c:tx>
            <c:strRef>
              <c:f>Blad1!$C$2</c:f>
              <c:strCache>
                <c:ptCount val="1"/>
                <c:pt idx="0">
                  <c:v>O - Gem 2015-2019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Blad1!$A$3:$A$14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Blad1!$C$3:$C$14</c:f>
              <c:numCache>
                <c:formatCode>General</c:formatCode>
                <c:ptCount val="12"/>
                <c:pt idx="0">
                  <c:v>161</c:v>
                </c:pt>
                <c:pt idx="1">
                  <c:v>350</c:v>
                </c:pt>
                <c:pt idx="2">
                  <c:v>504</c:v>
                </c:pt>
                <c:pt idx="3">
                  <c:v>735</c:v>
                </c:pt>
                <c:pt idx="4">
                  <c:v>803</c:v>
                </c:pt>
                <c:pt idx="5">
                  <c:v>757</c:v>
                </c:pt>
                <c:pt idx="6">
                  <c:v>799</c:v>
                </c:pt>
                <c:pt idx="7">
                  <c:v>743</c:v>
                </c:pt>
                <c:pt idx="8">
                  <c:v>615</c:v>
                </c:pt>
                <c:pt idx="9">
                  <c:v>401</c:v>
                </c:pt>
                <c:pt idx="10">
                  <c:v>216</c:v>
                </c:pt>
                <c:pt idx="11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1D-074F-9C12-022A2B1E6C74}"/>
            </c:ext>
          </c:extLst>
        </c:ser>
        <c:ser>
          <c:idx val="2"/>
          <c:order val="2"/>
          <c:tx>
            <c:strRef>
              <c:f>Blad1!$D$2</c:f>
              <c:strCache>
                <c:ptCount val="1"/>
                <c:pt idx="0">
                  <c:v>O - 2023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Blad1!$A$3:$A$14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Blad1!$D$3:$D$14</c:f>
              <c:numCache>
                <c:formatCode>General</c:formatCode>
                <c:ptCount val="12"/>
                <c:pt idx="0">
                  <c:v>145</c:v>
                </c:pt>
                <c:pt idx="1">
                  <c:v>301</c:v>
                </c:pt>
                <c:pt idx="2">
                  <c:v>443</c:v>
                </c:pt>
                <c:pt idx="3">
                  <c:v>638</c:v>
                </c:pt>
                <c:pt idx="4">
                  <c:v>807</c:v>
                </c:pt>
                <c:pt idx="5">
                  <c:v>873</c:v>
                </c:pt>
                <c:pt idx="6">
                  <c:v>668</c:v>
                </c:pt>
                <c:pt idx="7">
                  <c:v>632</c:v>
                </c:pt>
                <c:pt idx="8">
                  <c:v>631</c:v>
                </c:pt>
                <c:pt idx="9">
                  <c:v>347</c:v>
                </c:pt>
                <c:pt idx="10">
                  <c:v>167</c:v>
                </c:pt>
                <c:pt idx="11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1D-074F-9C12-022A2B1E6C74}"/>
            </c:ext>
          </c:extLst>
        </c:ser>
        <c:ser>
          <c:idx val="3"/>
          <c:order val="3"/>
          <c:tx>
            <c:strRef>
              <c:f>Blad1!$E$2</c:f>
              <c:strCache>
                <c:ptCount val="1"/>
                <c:pt idx="0">
                  <c:v>G - Prognose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Blad1!$A$3:$A$14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Blad1!$E$3:$E$14</c:f>
              <c:numCache>
                <c:formatCode>General</c:formatCode>
                <c:ptCount val="12"/>
                <c:pt idx="0">
                  <c:v>870</c:v>
                </c:pt>
                <c:pt idx="1">
                  <c:v>638</c:v>
                </c:pt>
                <c:pt idx="2">
                  <c:v>431</c:v>
                </c:pt>
                <c:pt idx="3">
                  <c:v>239</c:v>
                </c:pt>
                <c:pt idx="4">
                  <c:v>230</c:v>
                </c:pt>
                <c:pt idx="5">
                  <c:v>230</c:v>
                </c:pt>
                <c:pt idx="6">
                  <c:v>230</c:v>
                </c:pt>
                <c:pt idx="7">
                  <c:v>230</c:v>
                </c:pt>
                <c:pt idx="8">
                  <c:v>230</c:v>
                </c:pt>
                <c:pt idx="9">
                  <c:v>252</c:v>
                </c:pt>
                <c:pt idx="10">
                  <c:v>599</c:v>
                </c:pt>
                <c:pt idx="11">
                  <c:v>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1D-074F-9C12-022A2B1E6C74}"/>
            </c:ext>
          </c:extLst>
        </c:ser>
        <c:ser>
          <c:idx val="4"/>
          <c:order val="4"/>
          <c:tx>
            <c:strRef>
              <c:f>Blad1!$F$2</c:f>
              <c:strCache>
                <c:ptCount val="1"/>
                <c:pt idx="0">
                  <c:v>G - Gem 2015-2019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Blad1!$A$3:$A$14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Blad1!$F$3:$F$14</c:f>
              <c:numCache>
                <c:formatCode>General</c:formatCode>
                <c:ptCount val="12"/>
                <c:pt idx="0">
                  <c:v>936</c:v>
                </c:pt>
                <c:pt idx="1">
                  <c:v>734</c:v>
                </c:pt>
                <c:pt idx="2">
                  <c:v>551</c:v>
                </c:pt>
                <c:pt idx="3">
                  <c:v>228</c:v>
                </c:pt>
                <c:pt idx="4">
                  <c:v>188</c:v>
                </c:pt>
                <c:pt idx="5">
                  <c:v>162</c:v>
                </c:pt>
                <c:pt idx="6">
                  <c:v>153</c:v>
                </c:pt>
                <c:pt idx="7">
                  <c:v>144</c:v>
                </c:pt>
                <c:pt idx="8">
                  <c:v>167</c:v>
                </c:pt>
                <c:pt idx="9">
                  <c:v>277</c:v>
                </c:pt>
                <c:pt idx="10">
                  <c:v>613</c:v>
                </c:pt>
                <c:pt idx="11">
                  <c:v>820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1D-074F-9C12-022A2B1E6C74}"/>
            </c:ext>
          </c:extLst>
        </c:ser>
        <c:ser>
          <c:idx val="5"/>
          <c:order val="5"/>
          <c:tx>
            <c:strRef>
              <c:f>Blad1!$G$2</c:f>
              <c:strCache>
                <c:ptCount val="1"/>
                <c:pt idx="0">
                  <c:v>G - 2023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Blad1!$A$3:$A$14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Blad1!$G$3:$G$14</c:f>
              <c:numCache>
                <c:formatCode>General</c:formatCode>
                <c:ptCount val="12"/>
                <c:pt idx="0">
                  <c:v>896</c:v>
                </c:pt>
                <c:pt idx="1">
                  <c:v>667</c:v>
                </c:pt>
                <c:pt idx="2">
                  <c:v>595</c:v>
                </c:pt>
                <c:pt idx="3">
                  <c:v>256</c:v>
                </c:pt>
                <c:pt idx="4">
                  <c:v>186</c:v>
                </c:pt>
                <c:pt idx="5">
                  <c:v>161</c:v>
                </c:pt>
                <c:pt idx="6">
                  <c:v>170</c:v>
                </c:pt>
                <c:pt idx="7">
                  <c:v>145</c:v>
                </c:pt>
                <c:pt idx="8">
                  <c:v>156</c:v>
                </c:pt>
                <c:pt idx="9">
                  <c:v>184</c:v>
                </c:pt>
                <c:pt idx="10">
                  <c:v>692</c:v>
                </c:pt>
                <c:pt idx="11">
                  <c:v>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1D-074F-9C12-022A2B1E6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092079"/>
        <c:axId val="458045199"/>
      </c:lineChart>
      <c:catAx>
        <c:axId val="45809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8045199"/>
        <c:crosses val="autoZero"/>
        <c:auto val="1"/>
        <c:lblAlgn val="ctr"/>
        <c:lblOffset val="100"/>
        <c:noMultiLvlLbl val="0"/>
      </c:catAx>
      <c:valAx>
        <c:axId val="458045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8092079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5.3312552873500306E-2"/>
          <c:y val="0.87358781010071851"/>
          <c:w val="0.92276745516422476"/>
          <c:h val="0.10911659455629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GEBRUIKT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Blad1!$B$2:$B$12</c:f>
              <c:numCache>
                <c:formatCode>General</c:formatCode>
                <c:ptCount val="11"/>
                <c:pt idx="1">
                  <c:v>4529</c:v>
                </c:pt>
                <c:pt idx="2">
                  <c:v>5410</c:v>
                </c:pt>
                <c:pt idx="3">
                  <c:v>4388</c:v>
                </c:pt>
                <c:pt idx="4">
                  <c:v>5356</c:v>
                </c:pt>
                <c:pt idx="5">
                  <c:v>5183</c:v>
                </c:pt>
                <c:pt idx="6">
                  <c:v>5191</c:v>
                </c:pt>
                <c:pt idx="7">
                  <c:v>5652</c:v>
                </c:pt>
                <c:pt idx="8">
                  <c:v>4766</c:v>
                </c:pt>
                <c:pt idx="9">
                  <c:v>4932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A-CC4C-8677-F6961FF5E7D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Kolom2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Blad1!$C$2:$C$12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6C1A-CC4C-8677-F6961FF5E7D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OPGEWEKT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Blad1!$D$2:$D$12</c:f>
              <c:numCache>
                <c:formatCode>General</c:formatCode>
                <c:ptCount val="11"/>
                <c:pt idx="1">
                  <c:v>6147</c:v>
                </c:pt>
                <c:pt idx="2">
                  <c:v>6154</c:v>
                </c:pt>
                <c:pt idx="3">
                  <c:v>5953</c:v>
                </c:pt>
                <c:pt idx="4">
                  <c:v>6636</c:v>
                </c:pt>
                <c:pt idx="5">
                  <c:v>6192</c:v>
                </c:pt>
                <c:pt idx="6">
                  <c:v>6363</c:v>
                </c:pt>
                <c:pt idx="7">
                  <c:v>5910</c:v>
                </c:pt>
                <c:pt idx="8">
                  <c:v>6780</c:v>
                </c:pt>
                <c:pt idx="9">
                  <c:v>5730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1A-CC4C-8677-F6961FF5E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6970255"/>
        <c:axId val="1326971983"/>
      </c:barChart>
      <c:catAx>
        <c:axId val="1326970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26971983"/>
        <c:crosses val="autoZero"/>
        <c:auto val="1"/>
        <c:lblAlgn val="ctr"/>
        <c:lblOffset val="100"/>
        <c:noMultiLvlLbl val="0"/>
      </c:catAx>
      <c:valAx>
        <c:axId val="1326971983"/>
        <c:scaling>
          <c:orientation val="minMax"/>
          <c:max val="7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26970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011B1-09D5-9E43-B52F-BA9DA6699647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C44A0-A5BA-894F-83CD-E7BC2E30FCC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</a:t>
            </a:r>
            <a:r>
              <a:rPr lang="en-US" baseline="0" dirty="0" err="1"/>
              <a:t>hebben</a:t>
            </a:r>
            <a:r>
              <a:rPr lang="en-US" baseline="0" dirty="0"/>
              <a:t> heel </a:t>
            </a:r>
            <a:r>
              <a:rPr lang="en-US" baseline="0" dirty="0" err="1"/>
              <a:t>lang</a:t>
            </a:r>
            <a:r>
              <a:rPr lang="en-US" baseline="0" dirty="0"/>
              <a:t> </a:t>
            </a:r>
            <a:r>
              <a:rPr lang="en-US" baseline="0" dirty="0" err="1"/>
              <a:t>gezocht</a:t>
            </a:r>
            <a:r>
              <a:rPr lang="en-US" baseline="0" dirty="0"/>
              <a:t> </a:t>
            </a:r>
            <a:r>
              <a:rPr lang="en-US" baseline="0" dirty="0" err="1"/>
              <a:t>naar</a:t>
            </a:r>
            <a:r>
              <a:rPr lang="en-US" baseline="0" dirty="0"/>
              <a:t> de </a:t>
            </a:r>
            <a:r>
              <a:rPr lang="en-US" baseline="0" dirty="0" err="1"/>
              <a:t>beste</a:t>
            </a:r>
            <a:r>
              <a:rPr lang="en-US" baseline="0" dirty="0"/>
              <a:t> </a:t>
            </a:r>
            <a:r>
              <a:rPr lang="en-US" baseline="0" dirty="0" err="1"/>
              <a:t>maatregelen</a:t>
            </a:r>
            <a:r>
              <a:rPr lang="en-US" baseline="0" dirty="0"/>
              <a:t>. </a:t>
            </a:r>
            <a:r>
              <a:rPr lang="en-US" baseline="0" dirty="0" err="1"/>
              <a:t>Wij</a:t>
            </a:r>
            <a:r>
              <a:rPr lang="en-US" baseline="0" dirty="0"/>
              <a:t> </a:t>
            </a:r>
            <a:r>
              <a:rPr lang="en-US" baseline="0" dirty="0" err="1"/>
              <a:t>weten</a:t>
            </a:r>
            <a:r>
              <a:rPr lang="en-US" baseline="0" dirty="0"/>
              <a:t> best </a:t>
            </a:r>
            <a:r>
              <a:rPr lang="en-US" baseline="0" dirty="0" err="1"/>
              <a:t>wel</a:t>
            </a:r>
            <a:r>
              <a:rPr lang="en-US" baseline="0" dirty="0"/>
              <a:t> </a:t>
            </a:r>
            <a:r>
              <a:rPr lang="en-US" baseline="0" dirty="0" err="1"/>
              <a:t>wat</a:t>
            </a:r>
            <a:r>
              <a:rPr lang="en-US" baseline="0" dirty="0"/>
              <a:t> van </a:t>
            </a:r>
            <a:r>
              <a:rPr lang="en-US" baseline="0" dirty="0" err="1"/>
              <a:t>bouwen</a:t>
            </a:r>
            <a:r>
              <a:rPr lang="en-US" baseline="0" dirty="0"/>
              <a:t> en </a:t>
            </a:r>
            <a:r>
              <a:rPr lang="en-US" baseline="0" dirty="0" err="1"/>
              <a:t>energie</a:t>
            </a:r>
            <a:r>
              <a:rPr lang="en-US" baseline="0" dirty="0"/>
              <a:t>, </a:t>
            </a:r>
            <a:r>
              <a:rPr lang="en-US" baseline="0" dirty="0" err="1"/>
              <a:t>maar</a:t>
            </a:r>
            <a:r>
              <a:rPr lang="en-US" baseline="0" dirty="0"/>
              <a:t> je </a:t>
            </a:r>
            <a:r>
              <a:rPr lang="en-US" baseline="0" dirty="0" err="1"/>
              <a:t>hebt</a:t>
            </a:r>
            <a:r>
              <a:rPr lang="en-US" baseline="0" dirty="0"/>
              <a:t> heel </a:t>
            </a:r>
            <a:r>
              <a:rPr lang="en-US" baseline="0" dirty="0" err="1"/>
              <a:t>veel</a:t>
            </a:r>
            <a:r>
              <a:rPr lang="en-US" baseline="0" dirty="0"/>
              <a:t> </a:t>
            </a:r>
            <a:r>
              <a:rPr lang="en-US" baseline="0" dirty="0" err="1"/>
              <a:t>deskundigen</a:t>
            </a:r>
            <a:r>
              <a:rPr lang="en-US" baseline="0" dirty="0"/>
              <a:t> </a:t>
            </a:r>
            <a:r>
              <a:rPr lang="en-US" baseline="0" dirty="0" err="1"/>
              <a:t>nodig</a:t>
            </a:r>
            <a:r>
              <a:rPr lang="en-US" baseline="0" dirty="0"/>
              <a:t>. En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moet</a:t>
            </a:r>
            <a:r>
              <a:rPr lang="en-US" baseline="0" dirty="0"/>
              <a:t> je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zorgen</a:t>
            </a:r>
            <a:r>
              <a:rPr lang="en-US" baseline="0" dirty="0"/>
              <a:t> </a:t>
            </a:r>
            <a:r>
              <a:rPr lang="en-US" baseline="0" dirty="0" err="1"/>
              <a:t>dat</a:t>
            </a:r>
            <a:r>
              <a:rPr lang="en-US" baseline="0" dirty="0"/>
              <a:t> </a:t>
            </a:r>
            <a:r>
              <a:rPr lang="en-US" baseline="0" dirty="0" err="1"/>
              <a:t>alle</a:t>
            </a:r>
            <a:r>
              <a:rPr lang="en-US" baseline="0" dirty="0"/>
              <a:t> </a:t>
            </a:r>
            <a:r>
              <a:rPr lang="en-US" baseline="0" dirty="0" err="1"/>
              <a:t>adviezen</a:t>
            </a:r>
            <a:r>
              <a:rPr lang="en-US" baseline="0" dirty="0"/>
              <a:t> </a:t>
            </a:r>
            <a:r>
              <a:rPr lang="en-US" baseline="0" dirty="0" err="1"/>
              <a:t>samen</a:t>
            </a:r>
            <a:r>
              <a:rPr lang="en-US" baseline="0" dirty="0"/>
              <a:t> tot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goed</a:t>
            </a:r>
            <a:r>
              <a:rPr lang="en-US" baseline="0" dirty="0"/>
              <a:t> </a:t>
            </a:r>
            <a:r>
              <a:rPr lang="en-US" baseline="0" dirty="0" err="1"/>
              <a:t>resultaat</a:t>
            </a:r>
            <a:r>
              <a:rPr lang="en-US" baseline="0" dirty="0"/>
              <a:t> </a:t>
            </a:r>
            <a:r>
              <a:rPr lang="en-US" baseline="0" dirty="0" err="1"/>
              <a:t>leiden</a:t>
            </a:r>
            <a:r>
              <a:rPr lang="en-US" baseline="0" dirty="0"/>
              <a:t>. We </a:t>
            </a:r>
            <a:r>
              <a:rPr lang="en-US" baseline="0" dirty="0" err="1"/>
              <a:t>werken</a:t>
            </a:r>
            <a:r>
              <a:rPr lang="en-US" baseline="0" dirty="0"/>
              <a:t> in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bouwteam</a:t>
            </a:r>
            <a:r>
              <a:rPr lang="en-US" baseline="0" dirty="0"/>
              <a:t> </a:t>
            </a:r>
            <a:r>
              <a:rPr lang="en-US" baseline="0" dirty="0" err="1"/>
              <a:t>waarin</a:t>
            </a:r>
            <a:r>
              <a:rPr lang="en-US" baseline="0" dirty="0"/>
              <a:t> de </a:t>
            </a:r>
            <a:r>
              <a:rPr lang="en-US" baseline="0" dirty="0" err="1"/>
              <a:t>aannemer</a:t>
            </a:r>
            <a:r>
              <a:rPr lang="en-US" baseline="0" dirty="0"/>
              <a:t>, de </a:t>
            </a:r>
            <a:r>
              <a:rPr lang="en-US" baseline="0" dirty="0" err="1"/>
              <a:t>installateur</a:t>
            </a:r>
            <a:r>
              <a:rPr lang="en-US" baseline="0" dirty="0"/>
              <a:t>, de </a:t>
            </a:r>
            <a:r>
              <a:rPr lang="en-US" baseline="0" dirty="0" err="1"/>
              <a:t>architekt</a:t>
            </a:r>
            <a:r>
              <a:rPr lang="en-US" baseline="0" dirty="0"/>
              <a:t> en de </a:t>
            </a:r>
            <a:r>
              <a:rPr lang="en-US" baseline="0" dirty="0" err="1"/>
              <a:t>energieadviseur</a:t>
            </a:r>
            <a:r>
              <a:rPr lang="en-US" baseline="0" dirty="0"/>
              <a:t> </a:t>
            </a:r>
            <a:r>
              <a:rPr lang="en-US" baseline="0" dirty="0" err="1"/>
              <a:t>zitten</a:t>
            </a:r>
            <a:r>
              <a:rPr lang="en-US" baseline="0" dirty="0"/>
              <a:t>. We </a:t>
            </a:r>
            <a:r>
              <a:rPr lang="en-US" baseline="0" dirty="0" err="1"/>
              <a:t>vergaderen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</a:t>
            </a:r>
            <a:r>
              <a:rPr lang="en-US" baseline="0" dirty="0" err="1"/>
              <a:t>ons</a:t>
            </a:r>
            <a:r>
              <a:rPr lang="en-US" baseline="0" dirty="0"/>
              <a:t> </a:t>
            </a:r>
            <a:r>
              <a:rPr lang="en-US" baseline="0" dirty="0" err="1"/>
              <a:t>thuis</a:t>
            </a:r>
            <a:r>
              <a:rPr lang="en-US" baseline="0" dirty="0"/>
              <a:t>. </a:t>
            </a:r>
            <a:r>
              <a:rPr lang="en-US" baseline="0" dirty="0" err="1"/>
              <a:t>Soms</a:t>
            </a:r>
            <a:r>
              <a:rPr lang="en-US" baseline="0" dirty="0"/>
              <a:t> </a:t>
            </a:r>
            <a:r>
              <a:rPr lang="en-US" baseline="0" dirty="0" err="1"/>
              <a:t>zitten</a:t>
            </a:r>
            <a:r>
              <a:rPr lang="en-US" baseline="0" dirty="0"/>
              <a:t> we </a:t>
            </a:r>
            <a:r>
              <a:rPr lang="en-US" baseline="0" dirty="0" err="1"/>
              <a:t>wel</a:t>
            </a:r>
            <a:r>
              <a:rPr lang="en-US" baseline="0" dirty="0"/>
              <a:t> met 9 </a:t>
            </a:r>
            <a:r>
              <a:rPr lang="en-US" baseline="0" dirty="0" err="1"/>
              <a:t>mensen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tafel</a:t>
            </a:r>
            <a:r>
              <a:rPr lang="en-US" baseline="0" dirty="0"/>
              <a:t>. Het was </a:t>
            </a:r>
            <a:r>
              <a:rPr lang="en-US" baseline="0" dirty="0" err="1"/>
              <a:t>een</a:t>
            </a:r>
            <a:r>
              <a:rPr lang="en-US" baseline="0" dirty="0"/>
              <a:t> heel </a:t>
            </a:r>
            <a:r>
              <a:rPr lang="en-US" baseline="0" dirty="0" err="1"/>
              <a:t>proces</a:t>
            </a:r>
            <a:r>
              <a:rPr lang="en-US" baseline="0" dirty="0"/>
              <a:t>. Met </a:t>
            </a:r>
            <a:r>
              <a:rPr lang="en-US" baseline="0" dirty="0" err="1"/>
              <a:t>pieken</a:t>
            </a:r>
            <a:r>
              <a:rPr lang="en-US" baseline="0" dirty="0"/>
              <a:t> en </a:t>
            </a:r>
            <a:r>
              <a:rPr lang="en-US" baseline="0" dirty="0" err="1"/>
              <a:t>dalen</a:t>
            </a:r>
            <a:r>
              <a:rPr lang="en-US" baseline="0" dirty="0"/>
              <a:t>. En nu </a:t>
            </a:r>
            <a:r>
              <a:rPr lang="en-US" baseline="0" dirty="0" err="1"/>
              <a:t>moet</a:t>
            </a:r>
            <a:r>
              <a:rPr lang="en-US" baseline="0" dirty="0"/>
              <a:t> de </a:t>
            </a:r>
            <a:r>
              <a:rPr lang="en-US" baseline="0" dirty="0" err="1"/>
              <a:t>verbouwing</a:t>
            </a:r>
            <a:r>
              <a:rPr lang="en-US" baseline="0" dirty="0"/>
              <a:t> </a:t>
            </a:r>
            <a:r>
              <a:rPr lang="en-US" baseline="0" dirty="0" err="1"/>
              <a:t>nog</a:t>
            </a:r>
            <a:r>
              <a:rPr lang="en-US" baseline="0" dirty="0"/>
              <a:t> </a:t>
            </a:r>
            <a:r>
              <a:rPr lang="en-US" baseline="0" dirty="0" err="1"/>
              <a:t>beginnen</a:t>
            </a:r>
            <a:r>
              <a:rPr lang="en-US" baseline="0" dirty="0"/>
              <a:t>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A8F-447F-44A6-B3F2-6199E3A646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3F7AA4E-EEFD-E44E-AC0F-50DB713CACC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AA4E-EEFD-E44E-AC0F-50DB713CACC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17C8D50C-7B09-244A-B345-255FDD2D786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DF94061-F069-8D47-9210-86AD6557AC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2198"/>
            <a:ext cx="7342188" cy="1444922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10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</a:rPr>
              <a:t>jaar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 de metamorphose van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</a:rPr>
              <a:t>ons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 huis: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</a:rPr>
              <a:t>Orduynenstraat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 86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83238"/>
            <a:ext cx="7342188" cy="111880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Het </a:t>
            </a:r>
            <a:r>
              <a:rPr lang="en-US" dirty="0" err="1"/>
              <a:t>verhaal</a:t>
            </a:r>
            <a:r>
              <a:rPr lang="en-US" dirty="0"/>
              <a:t> van </a:t>
            </a:r>
          </a:p>
          <a:p>
            <a:pPr algn="r"/>
            <a:r>
              <a:rPr lang="en-US" dirty="0" err="1"/>
              <a:t>Marja</a:t>
            </a:r>
            <a:r>
              <a:rPr lang="en-US" dirty="0"/>
              <a:t> de Hart</a:t>
            </a:r>
          </a:p>
          <a:p>
            <a:pPr algn="r"/>
            <a:r>
              <a:rPr lang="en-US" dirty="0"/>
              <a:t> &amp; Tom Godefrooij</a:t>
            </a:r>
          </a:p>
        </p:txBody>
      </p:sp>
      <p:pic>
        <p:nvPicPr>
          <p:cNvPr id="5" name="Picture 4" descr="Voorgeve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15" y="1844524"/>
            <a:ext cx="3456214" cy="4608286"/>
          </a:xfrm>
          <a:prstGeom prst="rect">
            <a:avLst/>
          </a:prstGeom>
        </p:spPr>
      </p:pic>
      <p:pic>
        <p:nvPicPr>
          <p:cNvPr id="8" name="Picture 7" descr="voorgevel nieu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8"/>
          <a:stretch>
            <a:fillRect/>
          </a:stretch>
        </p:blipFill>
        <p:spPr>
          <a:xfrm>
            <a:off x="471715" y="1844524"/>
            <a:ext cx="4147038" cy="460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Gemeente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0"/>
            <a:ext cx="7345363" cy="42117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Afdeling</a:t>
            </a:r>
            <a:r>
              <a:rPr lang="en-US" dirty="0"/>
              <a:t> Milieu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:</a:t>
            </a:r>
          </a:p>
          <a:p>
            <a:r>
              <a:rPr lang="en-US" dirty="0" err="1"/>
              <a:t>Enthousiast</a:t>
            </a:r>
            <a:r>
              <a:rPr lang="en-US" dirty="0"/>
              <a:t> met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bouwbedrijven</a:t>
            </a:r>
            <a:r>
              <a:rPr lang="en-US" dirty="0"/>
              <a:t> in Project EnergieNUL73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Welstandscommissie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was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klaar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aanpak</a:t>
            </a:r>
            <a:r>
              <a:rPr lang="en-US" dirty="0"/>
              <a:t>; Het advise:</a:t>
            </a:r>
          </a:p>
          <a:p>
            <a:r>
              <a:rPr lang="en-US" dirty="0" err="1"/>
              <a:t>Behoud</a:t>
            </a:r>
            <a:r>
              <a:rPr lang="en-US" dirty="0"/>
              <a:t> </a:t>
            </a:r>
            <a:r>
              <a:rPr lang="en-US" dirty="0" err="1"/>
              <a:t>bestaand</a:t>
            </a:r>
            <a:r>
              <a:rPr lang="en-US" dirty="0"/>
              <a:t> </a:t>
            </a:r>
            <a:r>
              <a:rPr lang="en-US" dirty="0" err="1"/>
              <a:t>beeld</a:t>
            </a:r>
            <a:r>
              <a:rPr lang="en-US" dirty="0"/>
              <a:t>, of…</a:t>
            </a:r>
          </a:p>
          <a:p>
            <a:r>
              <a:rPr lang="en-US" dirty="0" err="1"/>
              <a:t>Hoogwaardige</a:t>
            </a:r>
            <a:r>
              <a:rPr lang="en-US" dirty="0"/>
              <a:t> (</a:t>
            </a:r>
            <a:r>
              <a:rPr lang="en-US" dirty="0" err="1"/>
              <a:t>bijzondere</a:t>
            </a:r>
            <a:r>
              <a:rPr lang="en-US" dirty="0"/>
              <a:t>) </a:t>
            </a:r>
            <a:r>
              <a:rPr lang="en-US" dirty="0" err="1"/>
              <a:t>architectuur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verbouwing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14 </a:t>
            </a:r>
            <a:r>
              <a:rPr lang="en-US" dirty="0" err="1"/>
              <a:t>april</a:t>
            </a:r>
            <a:r>
              <a:rPr lang="en-US" dirty="0"/>
              <a:t> 2014</a:t>
            </a:r>
          </a:p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oplevering</a:t>
            </a:r>
            <a:r>
              <a:rPr lang="en-US" dirty="0"/>
              <a:t> 26 </a:t>
            </a:r>
            <a:r>
              <a:rPr lang="en-US" dirty="0" err="1"/>
              <a:t>juni</a:t>
            </a:r>
            <a:r>
              <a:rPr lang="en-US" dirty="0"/>
              <a:t> 2014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bouwin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414866"/>
            <a:ext cx="3326493" cy="4435324"/>
          </a:xfrm>
          <a:prstGeom prst="rect">
            <a:avLst/>
          </a:prstGeom>
        </p:spPr>
      </p:pic>
      <p:pic>
        <p:nvPicPr>
          <p:cNvPr id="5" name="Picture 4" descr="verbouwing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80" y="3049205"/>
            <a:ext cx="4626832" cy="3470124"/>
          </a:xfrm>
          <a:prstGeom prst="rect">
            <a:avLst/>
          </a:prstGeom>
        </p:spPr>
      </p:pic>
      <p:pic>
        <p:nvPicPr>
          <p:cNvPr id="6" name="Picture 5" descr="verbouwing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57" y="414866"/>
            <a:ext cx="3257645" cy="2443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286" y="5152571"/>
            <a:ext cx="297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Verwijderen</a:t>
            </a:r>
            <a:r>
              <a:rPr lang="en-US" sz="2400" dirty="0"/>
              <a:t> </a:t>
            </a:r>
            <a:r>
              <a:rPr lang="en-US" sz="2400" dirty="0" err="1"/>
              <a:t>buitenspouwblad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bouwing-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3476" y="378582"/>
            <a:ext cx="3029858" cy="2996434"/>
          </a:xfrm>
          <a:prstGeom prst="rect">
            <a:avLst/>
          </a:prstGeom>
        </p:spPr>
      </p:pic>
      <p:pic>
        <p:nvPicPr>
          <p:cNvPr id="3" name="Picture 2" descr="verbouwing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53" y="3255634"/>
            <a:ext cx="2438703" cy="3251603"/>
          </a:xfrm>
          <a:prstGeom prst="rect">
            <a:avLst/>
          </a:prstGeom>
        </p:spPr>
      </p:pic>
      <p:pic>
        <p:nvPicPr>
          <p:cNvPr id="4" name="Picture 3" descr="verbouwing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0" y="2408169"/>
            <a:ext cx="5167086" cy="3875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476" y="604762"/>
            <a:ext cx="347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Isolatie</a:t>
            </a:r>
            <a:r>
              <a:rPr lang="en-US" sz="2400" dirty="0"/>
              <a:t> </a:t>
            </a:r>
            <a:r>
              <a:rPr lang="en-US" sz="2400" dirty="0" err="1"/>
              <a:t>begane</a:t>
            </a:r>
            <a:r>
              <a:rPr lang="en-US" sz="2400" dirty="0"/>
              <a:t> </a:t>
            </a:r>
            <a:r>
              <a:rPr lang="en-US" sz="2400" dirty="0" err="1"/>
              <a:t>grond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bouwing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38" y="302381"/>
            <a:ext cx="4120444" cy="3090333"/>
          </a:xfrm>
          <a:prstGeom prst="rect">
            <a:avLst/>
          </a:prstGeom>
        </p:spPr>
      </p:pic>
      <p:pic>
        <p:nvPicPr>
          <p:cNvPr id="3" name="Picture 2" descr="verbouwing-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199" y="2819400"/>
            <a:ext cx="5046133" cy="378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0286" y="786190"/>
            <a:ext cx="31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Fundering</a:t>
            </a:r>
            <a:r>
              <a:rPr lang="en-US" sz="2400" dirty="0"/>
              <a:t> en </a:t>
            </a:r>
            <a:r>
              <a:rPr lang="en-US" sz="2400" dirty="0" err="1"/>
              <a:t>vloer</a:t>
            </a:r>
            <a:r>
              <a:rPr lang="en-US" sz="2400" dirty="0"/>
              <a:t> </a:t>
            </a:r>
            <a:r>
              <a:rPr lang="en-US" sz="2400" dirty="0" err="1"/>
              <a:t>aanbouw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5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71" y="701524"/>
            <a:ext cx="3068148" cy="2301111"/>
          </a:xfrm>
          <a:prstGeom prst="rect">
            <a:avLst/>
          </a:prstGeom>
        </p:spPr>
      </p:pic>
      <p:pic>
        <p:nvPicPr>
          <p:cNvPr id="3" name="Picture 2" descr="P10705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1" y="3327399"/>
            <a:ext cx="4272039" cy="3204029"/>
          </a:xfrm>
          <a:prstGeom prst="rect">
            <a:avLst/>
          </a:prstGeom>
        </p:spPr>
      </p:pic>
      <p:pic>
        <p:nvPicPr>
          <p:cNvPr id="4" name="Picture 3" descr="P107057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199" y="436637"/>
            <a:ext cx="2977849" cy="2233387"/>
          </a:xfrm>
          <a:prstGeom prst="rect">
            <a:avLst/>
          </a:prstGeom>
        </p:spPr>
      </p:pic>
      <p:pic>
        <p:nvPicPr>
          <p:cNvPr id="5" name="Picture 4" descr="P10706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600" y="4007757"/>
            <a:ext cx="3364895" cy="2523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4600" y="3002635"/>
            <a:ext cx="372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Nieuw</a:t>
            </a:r>
            <a:r>
              <a:rPr lang="en-US" sz="2400" dirty="0"/>
              <a:t> </a:t>
            </a:r>
            <a:r>
              <a:rPr lang="en-US" sz="2400" dirty="0" err="1"/>
              <a:t>dak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706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28" y="612622"/>
            <a:ext cx="4272039" cy="3204029"/>
          </a:xfrm>
          <a:prstGeom prst="rect">
            <a:avLst/>
          </a:prstGeom>
        </p:spPr>
      </p:pic>
      <p:pic>
        <p:nvPicPr>
          <p:cNvPr id="4" name="Picture 3" descr="P10706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92" y="3104241"/>
            <a:ext cx="4433308" cy="3324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1492" y="1136952"/>
            <a:ext cx="2616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Dakkapel</a:t>
            </a:r>
            <a:r>
              <a:rPr lang="en-US" sz="2400" dirty="0"/>
              <a:t> en </a:t>
            </a:r>
            <a:r>
              <a:rPr lang="en-US" sz="2400" dirty="0" err="1"/>
              <a:t>aanbouw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7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238" y="2616199"/>
            <a:ext cx="2891008" cy="3854677"/>
          </a:xfrm>
          <a:prstGeom prst="rect">
            <a:avLst/>
          </a:prstGeom>
        </p:spPr>
      </p:pic>
      <p:pic>
        <p:nvPicPr>
          <p:cNvPr id="4" name="Picture 3" descr="P10707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88" y="684816"/>
            <a:ext cx="4471712" cy="3353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7451" y="4712825"/>
            <a:ext cx="416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Tape </a:t>
            </a:r>
            <a:r>
              <a:rPr lang="en-US" sz="2400" dirty="0" err="1"/>
              <a:t>om</a:t>
            </a:r>
            <a:r>
              <a:rPr lang="en-US" sz="2400" dirty="0"/>
              <a:t> </a:t>
            </a:r>
            <a:r>
              <a:rPr lang="en-US" sz="2400" dirty="0" err="1"/>
              <a:t>lucht-dicht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bouwen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7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8" y="482834"/>
            <a:ext cx="3523461" cy="2642596"/>
          </a:xfrm>
          <a:prstGeom prst="rect">
            <a:avLst/>
          </a:prstGeom>
        </p:spPr>
      </p:pic>
      <p:pic>
        <p:nvPicPr>
          <p:cNvPr id="3" name="Picture 2" descr="P10707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980" y="3155271"/>
            <a:ext cx="4521564" cy="3391173"/>
          </a:xfrm>
          <a:prstGeom prst="rect">
            <a:avLst/>
          </a:prstGeom>
        </p:spPr>
      </p:pic>
      <p:pic>
        <p:nvPicPr>
          <p:cNvPr id="4" name="Picture 3" descr="P10707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07" y="3274352"/>
            <a:ext cx="2473205" cy="3297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4166" y="1018138"/>
            <a:ext cx="270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Isolatie</a:t>
            </a:r>
            <a:r>
              <a:rPr lang="en-US" sz="2400" dirty="0"/>
              <a:t> </a:t>
            </a:r>
            <a:r>
              <a:rPr lang="en-US" sz="2400" dirty="0" err="1"/>
              <a:t>aanbrengen</a:t>
            </a:r>
            <a:r>
              <a:rPr lang="en-US" sz="2400" dirty="0"/>
              <a:t> op </a:t>
            </a:r>
            <a:r>
              <a:rPr lang="en-US" sz="2400" dirty="0" err="1"/>
              <a:t>bestaande</a:t>
            </a:r>
            <a:r>
              <a:rPr lang="en-US" sz="2400" dirty="0"/>
              <a:t> </a:t>
            </a:r>
            <a:r>
              <a:rPr lang="en-US" sz="2400" dirty="0" err="1"/>
              <a:t>gevels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21" y="3007619"/>
            <a:ext cx="2326888" cy="3102517"/>
          </a:xfrm>
          <a:prstGeom prst="rect">
            <a:avLst/>
          </a:prstGeom>
        </p:spPr>
      </p:pic>
      <p:pic>
        <p:nvPicPr>
          <p:cNvPr id="3" name="Picture 2" descr="P10706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71" y="394761"/>
            <a:ext cx="2315593" cy="1736695"/>
          </a:xfrm>
          <a:prstGeom prst="rect">
            <a:avLst/>
          </a:prstGeom>
        </p:spPr>
      </p:pic>
      <p:pic>
        <p:nvPicPr>
          <p:cNvPr id="4" name="Picture 3" descr="P10707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67" y="394761"/>
            <a:ext cx="3042383" cy="2281787"/>
          </a:xfrm>
          <a:prstGeom prst="rect">
            <a:avLst/>
          </a:prstGeom>
        </p:spPr>
      </p:pic>
      <p:pic>
        <p:nvPicPr>
          <p:cNvPr id="5" name="Picture 4" descr="P10709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543" y="2676548"/>
            <a:ext cx="2891008" cy="3854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6999" y="3379798"/>
            <a:ext cx="2308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Ventilatie-systeem</a:t>
            </a:r>
            <a:r>
              <a:rPr lang="en-US" sz="2400" dirty="0"/>
              <a:t> met </a:t>
            </a:r>
            <a:r>
              <a:rPr lang="en-US" sz="2400" dirty="0" err="1"/>
              <a:t>warmte-terugwinning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 anchor="ctr">
            <a:normAutofit/>
          </a:bodyPr>
          <a:lstStyle/>
          <a:p>
            <a:r>
              <a:rPr lang="en-US" dirty="0"/>
              <a:t>We </a:t>
            </a:r>
            <a:r>
              <a:rPr lang="en-US" dirty="0" err="1"/>
              <a:t>wilden</a:t>
            </a:r>
            <a:r>
              <a:rPr lang="en-US" dirty="0"/>
              <a:t> </a:t>
            </a:r>
            <a:r>
              <a:rPr lang="en-US" dirty="0" err="1"/>
              <a:t>verbouwen</a:t>
            </a:r>
            <a:endParaRPr lang="en-US" dirty="0"/>
          </a:p>
        </p:txBody>
      </p:sp>
      <p:pic>
        <p:nvPicPr>
          <p:cNvPr id="3" name="Picture 3" descr="plattegrond nieuw.tiff">
            <a:extLst>
              <a:ext uri="{FF2B5EF4-FFF2-40B4-BE49-F238E27FC236}">
                <a16:creationId xmlns:a16="http://schemas.microsoft.com/office/drawing/2014/main" id="{D16F16A6-98AF-B06B-7865-D533DFA95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81" b="5"/>
          <a:stretch/>
        </p:blipFill>
        <p:spPr>
          <a:xfrm>
            <a:off x="4648199" y="2147888"/>
            <a:ext cx="3566160" cy="3927475"/>
          </a:xfrm>
          <a:prstGeom prst="rect">
            <a:avLst/>
          </a:prstGeom>
          <a:noFill/>
        </p:spPr>
      </p:pic>
      <p:pic>
        <p:nvPicPr>
          <p:cNvPr id="4" name="Content Placeholder 4" descr="plattegrond bestaand.tiff">
            <a:extLst>
              <a:ext uri="{FF2B5EF4-FFF2-40B4-BE49-F238E27FC236}">
                <a16:creationId xmlns:a16="http://schemas.microsoft.com/office/drawing/2014/main" id="{93C68A28-F5E3-F48E-81A9-DEA27B63F1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7" r="-1779"/>
          <a:stretch>
            <a:fillRect/>
          </a:stretch>
        </p:blipFill>
        <p:spPr>
          <a:xfrm>
            <a:off x="900113" y="3177292"/>
            <a:ext cx="3566160" cy="27086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Controles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C046DAA-9DB7-10F6-6894-668682C56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36" y="628045"/>
            <a:ext cx="3934690" cy="2975752"/>
          </a:xfrm>
          <a:prstGeom prst="rect">
            <a:avLst/>
          </a:prstGeom>
        </p:spPr>
      </p:pic>
      <p:pic>
        <p:nvPicPr>
          <p:cNvPr id="5" name="Picture 14" descr="Schermafbeelding 2015-11-06 om 22.02.48.png">
            <a:extLst>
              <a:ext uri="{FF2B5EF4-FFF2-40B4-BE49-F238E27FC236}">
                <a16:creationId xmlns:a16="http://schemas.microsoft.com/office/drawing/2014/main" id="{B22E5C35-F52E-0506-8DAA-F92D7B4A5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782" y="3501077"/>
            <a:ext cx="4655126" cy="3112765"/>
          </a:xfrm>
          <a:prstGeom prst="rect">
            <a:avLst/>
          </a:prstGeom>
        </p:spPr>
      </p:pic>
      <p:pic>
        <p:nvPicPr>
          <p:cNvPr id="6" name="Picture 1" descr="P1070988.jpg">
            <a:extLst>
              <a:ext uri="{FF2B5EF4-FFF2-40B4-BE49-F238E27FC236}">
                <a16:creationId xmlns:a16="http://schemas.microsoft.com/office/drawing/2014/main" id="{621708DF-E337-777C-655F-494939A4E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36" y="1232593"/>
            <a:ext cx="1956000" cy="2608000"/>
          </a:xfrm>
          <a:prstGeom prst="rect">
            <a:avLst/>
          </a:prstGeom>
        </p:spPr>
      </p:pic>
      <p:pic>
        <p:nvPicPr>
          <p:cNvPr id="7" name="Picture 2" descr="P1070987.jpg">
            <a:extLst>
              <a:ext uri="{FF2B5EF4-FFF2-40B4-BE49-F238E27FC236}">
                <a16:creationId xmlns:a16="http://schemas.microsoft.com/office/drawing/2014/main" id="{7F763ADA-E09B-7CE6-BC29-B65E742ED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78" y="3940163"/>
            <a:ext cx="3236021" cy="2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5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dirty="0"/>
              <a:t>Ervaringen 10 jaar wonen in een energieneutraal huis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Comfortprestaties</a:t>
            </a:r>
          </a:p>
          <a:p>
            <a:r>
              <a:rPr lang="nl-NL" dirty="0"/>
              <a:t>Verbeteringen installaties en modificaties</a:t>
            </a:r>
          </a:p>
          <a:p>
            <a:r>
              <a:rPr lang="nl-NL" dirty="0"/>
              <a:t>Aandachtspunten</a:t>
            </a:r>
          </a:p>
          <a:p>
            <a:r>
              <a:rPr lang="nl-NL" dirty="0"/>
              <a:t>Energieprestatie</a:t>
            </a:r>
          </a:p>
          <a:p>
            <a:pPr lvl="1"/>
            <a:r>
              <a:rPr lang="nl-NL" dirty="0"/>
              <a:t>De getallen: prognose en werkelijkheid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Comfort-prestaties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eerste winters waren te koud</a:t>
            </a:r>
          </a:p>
          <a:p>
            <a:pPr lvl="1"/>
            <a:r>
              <a:rPr lang="nl-NL" dirty="0"/>
              <a:t>De warmte verdeelde zich verkeerd over het huis: boven te warm, beneden te koud</a:t>
            </a:r>
          </a:p>
          <a:p>
            <a:r>
              <a:rPr lang="nl-NL" dirty="0"/>
              <a:t>Zomer: nachtventilatie &amp; veiligheid: we moesten leren hoe je dat doet</a:t>
            </a:r>
          </a:p>
          <a:p>
            <a:r>
              <a:rPr lang="nl-NL" dirty="0"/>
              <a:t>Discomfort wegens ontbreken stralingswarmte</a:t>
            </a:r>
          </a:p>
          <a:p>
            <a:pPr lvl="1"/>
            <a:r>
              <a:rPr lang="nl-NL" dirty="0"/>
              <a:t>Wanden bleven (te) koud ook bij hogere </a:t>
            </a:r>
            <a:r>
              <a:rPr lang="nl-NL" dirty="0" err="1"/>
              <a:t>T</a:t>
            </a:r>
            <a:r>
              <a:rPr lang="nl-NL" baseline="-25000" dirty="0" err="1"/>
              <a:t>lucht</a:t>
            </a:r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Latere verbeteringen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Inregelen ventilatie</a:t>
            </a:r>
          </a:p>
          <a:p>
            <a:r>
              <a:rPr lang="nl-NL" dirty="0"/>
              <a:t>Schakeling </a:t>
            </a:r>
            <a:r>
              <a:rPr lang="nl-NL" dirty="0" err="1"/>
              <a:t>naverwarmer</a:t>
            </a:r>
            <a:r>
              <a:rPr lang="nl-NL" dirty="0"/>
              <a:t> (december 2014): </a:t>
            </a:r>
          </a:p>
          <a:p>
            <a:pPr lvl="1"/>
            <a:r>
              <a:rPr lang="nl-NL" dirty="0"/>
              <a:t>Van </a:t>
            </a:r>
            <a:r>
              <a:rPr lang="nl-NL" dirty="0" err="1"/>
              <a:t>T</a:t>
            </a:r>
            <a:r>
              <a:rPr lang="nl-NL" baseline="-25000" dirty="0" err="1"/>
              <a:t>aanvoer</a:t>
            </a:r>
            <a:r>
              <a:rPr lang="nl-NL" dirty="0"/>
              <a:t> naar </a:t>
            </a:r>
            <a:r>
              <a:rPr lang="nl-NL" dirty="0" err="1"/>
              <a:t>T</a:t>
            </a:r>
            <a:r>
              <a:rPr lang="nl-NL" baseline="-25000" dirty="0" err="1"/>
              <a:t>retour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Verbetering, maar nog onvoldoende</a:t>
            </a:r>
          </a:p>
          <a:p>
            <a:r>
              <a:rPr lang="nl-NL" dirty="0"/>
              <a:t>I.v.m. verkeerde temperatuurverdeling (voorjaar 2015):</a:t>
            </a:r>
          </a:p>
          <a:p>
            <a:pPr lvl="1"/>
            <a:r>
              <a:rPr lang="nl-NL" dirty="0" err="1"/>
              <a:t>Naverwarmer</a:t>
            </a:r>
            <a:r>
              <a:rPr lang="nl-NL" dirty="0"/>
              <a:t> achter ventilatiekanaal slaapkamer én installatiekast;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Verbeteringen (vervolg)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87703"/>
            <a:ext cx="7345363" cy="4530904"/>
          </a:xfrm>
        </p:spPr>
        <p:txBody>
          <a:bodyPr>
            <a:normAutofit/>
          </a:bodyPr>
          <a:lstStyle/>
          <a:p>
            <a:r>
              <a:rPr lang="nl-NL" dirty="0"/>
              <a:t>Plaatsing radiator in keuken (januari 2016)</a:t>
            </a:r>
          </a:p>
          <a:p>
            <a:pPr lvl="1"/>
            <a:r>
              <a:rPr lang="nl-NL" sz="2000" dirty="0"/>
              <a:t>Voegt stralingswarmte toe: sterke comfortverbetering (en ook meer </a:t>
            </a:r>
            <a:r>
              <a:rPr lang="nl-NL" sz="2000" dirty="0" err="1"/>
              <a:t>nergieverbruik</a:t>
            </a:r>
            <a:r>
              <a:rPr lang="nl-NL" sz="2000" dirty="0"/>
              <a:t>)</a:t>
            </a:r>
          </a:p>
          <a:p>
            <a:r>
              <a:rPr lang="nl-NL" dirty="0"/>
              <a:t>Nieuwe </a:t>
            </a:r>
            <a:r>
              <a:rPr lang="nl-NL" dirty="0" err="1"/>
              <a:t>naverwarmer</a:t>
            </a:r>
            <a:r>
              <a:rPr lang="nl-NL" dirty="0"/>
              <a:t> (december 2017)</a:t>
            </a:r>
          </a:p>
          <a:p>
            <a:pPr lvl="1"/>
            <a:r>
              <a:rPr lang="nl-NL" sz="2000" dirty="0"/>
              <a:t>Met schakeling d.m.v. (draadloze) ruimtethermostaat</a:t>
            </a:r>
          </a:p>
          <a:p>
            <a:pPr lvl="1"/>
            <a:r>
              <a:rPr lang="nl-NL" dirty="0"/>
              <a:t>Lijkt afdoende voor betere verwarming in hele huis</a:t>
            </a:r>
          </a:p>
          <a:p>
            <a:r>
              <a:rPr lang="nl-NL" dirty="0"/>
              <a:t>Toevoeging extra CO</a:t>
            </a:r>
            <a:r>
              <a:rPr lang="nl-NL" baseline="-25000" dirty="0"/>
              <a:t>2</a:t>
            </a:r>
            <a:r>
              <a:rPr lang="nl-NL" dirty="0"/>
              <a:t>-sensor in keuken geen overbodige luxe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Energieprestatie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Prestatiecontract gaat uit van gemiddelde over 3 jaar.</a:t>
            </a:r>
          </a:p>
          <a:p>
            <a:r>
              <a:rPr lang="nl-NL" dirty="0"/>
              <a:t>Bijzonderheden –&gt; monitoren loont!</a:t>
            </a:r>
          </a:p>
          <a:p>
            <a:pPr lvl="1"/>
            <a:r>
              <a:rPr lang="nl-NL" dirty="0"/>
              <a:t>augustus/september 2014 heel hoog gebruik: bleek foutief geschakelde spiraalverwarmer te zijn;</a:t>
            </a:r>
          </a:p>
          <a:p>
            <a:pPr lvl="1"/>
            <a:r>
              <a:rPr lang="nl-NL" dirty="0"/>
              <a:t>in PHPP is persoonlijk gebruik en apparaten hoger geprognosticeerd dan wij gebruiken;</a:t>
            </a:r>
          </a:p>
          <a:p>
            <a:pPr lvl="1"/>
            <a:r>
              <a:rPr lang="nl-NL" dirty="0"/>
              <a:t>in PHPP is voor verwarming minder  geprognosticeerd dan we nodig hebben.</a:t>
            </a:r>
          </a:p>
        </p:txBody>
      </p:sp>
    </p:spTree>
    <p:extLst>
      <p:ext uri="{BB962C8B-B14F-4D97-AF65-F5344CB8AC3E}">
        <p14:creationId xmlns:p14="http://schemas.microsoft.com/office/powerpoint/2010/main" val="3237680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ABCD5-1A08-B1A6-F597-CB090AB2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Elektriciteit [kWh]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69DB1FBC-8C68-19D0-CC03-0201798A9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930999"/>
              </p:ext>
            </p:extLst>
          </p:nvPr>
        </p:nvGraphicFramePr>
        <p:xfrm>
          <a:off x="775422" y="1690254"/>
          <a:ext cx="7345362" cy="440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CA9D66C7-4D66-9744-189A-CF1A4D9B0263}"/>
              </a:ext>
            </a:extLst>
          </p:cNvPr>
          <p:cNvSpPr txBox="1"/>
          <p:nvPr/>
        </p:nvSpPr>
        <p:spPr>
          <a:xfrm>
            <a:off x="6530599" y="2059586"/>
            <a:ext cx="106336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Gebruikt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FE9C318-2E09-72E0-8E03-B83BE9A42E9F}"/>
              </a:ext>
            </a:extLst>
          </p:cNvPr>
          <p:cNvSpPr txBox="1"/>
          <p:nvPr/>
        </p:nvSpPr>
        <p:spPr>
          <a:xfrm>
            <a:off x="7403075" y="3362014"/>
            <a:ext cx="11639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nl-NL" dirty="0"/>
              <a:t>Opgewekt</a:t>
            </a:r>
          </a:p>
        </p:txBody>
      </p:sp>
      <p:sp>
        <p:nvSpPr>
          <p:cNvPr id="11" name="Toelichting met afgeronde rechthoek 10">
            <a:extLst>
              <a:ext uri="{FF2B5EF4-FFF2-40B4-BE49-F238E27FC236}">
                <a16:creationId xmlns:a16="http://schemas.microsoft.com/office/drawing/2014/main" id="{9C1232F8-1D1D-F377-DCD6-3ABDC7E9AE75}"/>
              </a:ext>
            </a:extLst>
          </p:cNvPr>
          <p:cNvSpPr/>
          <p:nvPr/>
        </p:nvSpPr>
        <p:spPr>
          <a:xfrm>
            <a:off x="7403075" y="3343487"/>
            <a:ext cx="1163908" cy="387859"/>
          </a:xfrm>
          <a:prstGeom prst="wedgeRoundRectCallout">
            <a:avLst>
              <a:gd name="adj1" fmla="val -57197"/>
              <a:gd name="adj2" fmla="val 16609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oelichting met afgeronde rechthoek 11">
            <a:extLst>
              <a:ext uri="{FF2B5EF4-FFF2-40B4-BE49-F238E27FC236}">
                <a16:creationId xmlns:a16="http://schemas.microsoft.com/office/drawing/2014/main" id="{CD7C7840-5690-5A40-E69A-75E3B4BFF76A}"/>
              </a:ext>
            </a:extLst>
          </p:cNvPr>
          <p:cNvSpPr/>
          <p:nvPr/>
        </p:nvSpPr>
        <p:spPr>
          <a:xfrm>
            <a:off x="6530598" y="2041059"/>
            <a:ext cx="1063368" cy="387859"/>
          </a:xfrm>
          <a:prstGeom prst="wedgeRoundRectCallout">
            <a:avLst>
              <a:gd name="adj1" fmla="val -2441"/>
              <a:gd name="adj2" fmla="val 21609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964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1B2A9-052C-C352-35A4-0EB0A122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244158"/>
            <a:ext cx="8201890" cy="1339850"/>
          </a:xfrm>
        </p:spPr>
        <p:txBody>
          <a:bodyPr>
            <a:normAutofit fontScale="90000"/>
          </a:bodyPr>
          <a:lstStyle/>
          <a:p>
            <a:r>
              <a:rPr lang="nl-NL" dirty="0"/>
              <a:t>Jaaroverzicht elektriciteit [kWh]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7CACCEE-CA74-0717-8AE3-BE6FB633F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365699"/>
              </p:ext>
            </p:extLst>
          </p:nvPr>
        </p:nvGraphicFramePr>
        <p:xfrm>
          <a:off x="900113" y="1690255"/>
          <a:ext cx="7345362" cy="469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6825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E7F5-ECEB-FF9B-11D9-F40E10DF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8707D-E05B-6875-C02D-86EDFBAF6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513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5E5C9-5792-D94F-ED0C-08D689C5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Verdieping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401329-03F5-95BE-F08D-451294BFD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46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Trias</a:t>
            </a:r>
            <a:r>
              <a:rPr lang="en-US" dirty="0"/>
              <a:t> </a:t>
            </a:r>
            <a:r>
              <a:rPr lang="en-US" dirty="0" err="1"/>
              <a:t>Energetica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20684"/>
            <a:ext cx="7345363" cy="4481513"/>
          </a:xfrm>
        </p:spPr>
        <p:txBody>
          <a:bodyPr/>
          <a:lstStyle/>
          <a:p>
            <a:r>
              <a:rPr lang="en-US" dirty="0" err="1"/>
              <a:t>Energiebehoefte</a:t>
            </a:r>
            <a:r>
              <a:rPr lang="en-US" dirty="0"/>
              <a:t> </a:t>
            </a:r>
            <a:r>
              <a:rPr lang="en-US" dirty="0" err="1"/>
              <a:t>verminderen</a:t>
            </a:r>
            <a:endParaRPr lang="en-US" dirty="0"/>
          </a:p>
          <a:p>
            <a:r>
              <a:rPr lang="en-US" dirty="0" err="1"/>
              <a:t>Resterende</a:t>
            </a:r>
            <a:r>
              <a:rPr lang="en-US" dirty="0"/>
              <a:t> </a:t>
            </a:r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duurzaam</a:t>
            </a:r>
            <a:r>
              <a:rPr lang="en-US" dirty="0"/>
              <a:t> </a:t>
            </a:r>
            <a:r>
              <a:rPr lang="en-US" dirty="0" err="1"/>
              <a:t>opwekken</a:t>
            </a:r>
            <a:endParaRPr lang="en-US" dirty="0"/>
          </a:p>
          <a:p>
            <a:r>
              <a:rPr lang="en-US" dirty="0"/>
              <a:t>…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efficiënt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pPr>
              <a:buNone/>
            </a:pPr>
            <a:r>
              <a:rPr lang="en-US" sz="3200" dirty="0" err="1"/>
              <a:t>Conclusie</a:t>
            </a:r>
            <a:endParaRPr lang="en-US" sz="3200" dirty="0"/>
          </a:p>
          <a:p>
            <a:r>
              <a:rPr lang="en-US" dirty="0" err="1"/>
              <a:t>Maximaal</a:t>
            </a:r>
            <a:r>
              <a:rPr lang="en-US" dirty="0"/>
              <a:t> </a:t>
            </a:r>
            <a:r>
              <a:rPr lang="en-US" dirty="0" err="1"/>
              <a:t>isoleren</a:t>
            </a:r>
            <a:endParaRPr lang="en-US" dirty="0"/>
          </a:p>
          <a:p>
            <a:r>
              <a:rPr lang="en-US" dirty="0"/>
              <a:t>En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buitenzijde</a:t>
            </a:r>
            <a:r>
              <a:rPr lang="en-US" dirty="0"/>
              <a:t>!</a:t>
            </a:r>
          </a:p>
          <a:p>
            <a:r>
              <a:rPr lang="en-US" dirty="0"/>
              <a:t>…de </a:t>
            </a:r>
            <a:r>
              <a:rPr lang="en-US" dirty="0" err="1"/>
              <a:t>woning</a:t>
            </a:r>
            <a:r>
              <a:rPr lang="en-US" dirty="0"/>
              <a:t> ‘</a:t>
            </a:r>
            <a:r>
              <a:rPr lang="en-US" dirty="0" err="1"/>
              <a:t>krijgt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jas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’.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We </a:t>
            </a:r>
            <a:r>
              <a:rPr lang="en-US" sz="3200" dirty="0" err="1"/>
              <a:t>wilden</a:t>
            </a:r>
            <a:r>
              <a:rPr lang="en-US" sz="3200" dirty="0"/>
              <a:t> </a:t>
            </a:r>
            <a:r>
              <a:rPr lang="en-US" sz="3200" dirty="0" err="1"/>
              <a:t>verbouwen</a:t>
            </a:r>
            <a:endParaRPr lang="en-US" sz="3200" dirty="0"/>
          </a:p>
        </p:txBody>
      </p:sp>
      <p:pic>
        <p:nvPicPr>
          <p:cNvPr id="5" name="Content Placeholder 4" descr="plattegrond bestaand.tif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7" r="-1779"/>
          <a:stretch>
            <a:fillRect/>
          </a:stretch>
        </p:blipFill>
        <p:spPr>
          <a:xfrm>
            <a:off x="1620762" y="1761051"/>
            <a:ext cx="6192762" cy="4703605"/>
          </a:xfrm>
        </p:spPr>
      </p:pic>
    </p:spTree>
    <p:extLst>
      <p:ext uri="{BB962C8B-B14F-4D97-AF65-F5344CB8AC3E}">
        <p14:creationId xmlns:p14="http://schemas.microsoft.com/office/powerpoint/2010/main" val="2022642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ttegrond nieuw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518" y="263702"/>
            <a:ext cx="6663674" cy="63644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velaanzich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058295">
            <a:off x="587395" y="1741699"/>
            <a:ext cx="7637372" cy="49953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Op </a:t>
            </a:r>
            <a:r>
              <a:rPr lang="en-US" sz="3600" dirty="0" err="1"/>
              <a:t>zoek</a:t>
            </a:r>
            <a:r>
              <a:rPr lang="en-US" sz="3600" dirty="0"/>
              <a:t> </a:t>
            </a:r>
            <a:r>
              <a:rPr lang="en-US" sz="3600" dirty="0" err="1"/>
              <a:t>naar</a:t>
            </a:r>
            <a:r>
              <a:rPr lang="en-US" sz="3600" dirty="0"/>
              <a:t> </a:t>
            </a:r>
            <a:r>
              <a:rPr lang="en-US" sz="3600" dirty="0" err="1"/>
              <a:t>iets</a:t>
            </a:r>
            <a:r>
              <a:rPr lang="en-US" sz="3600" dirty="0"/>
              <a:t> </a:t>
            </a:r>
            <a:r>
              <a:rPr lang="en-US" sz="3600" dirty="0" err="1"/>
              <a:t>bijzonders</a:t>
            </a:r>
            <a:r>
              <a:rPr lang="en-US" sz="3600" dirty="0"/>
              <a:t>…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22" y="587791"/>
            <a:ext cx="4086548" cy="3064911"/>
          </a:xfrm>
          <a:prstGeom prst="rect">
            <a:avLst/>
          </a:prstGeom>
        </p:spPr>
      </p:pic>
      <p:pic>
        <p:nvPicPr>
          <p:cNvPr id="3" name="Picture 2" descr="P108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496" y="3218257"/>
            <a:ext cx="3672159" cy="2754119"/>
          </a:xfrm>
          <a:prstGeom prst="rect">
            <a:avLst/>
          </a:prstGeom>
        </p:spPr>
      </p:pic>
      <p:pic>
        <p:nvPicPr>
          <p:cNvPr id="4" name="Picture 3" descr="P1080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77" y="2452030"/>
            <a:ext cx="3924071" cy="2943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1100" y="902679"/>
            <a:ext cx="322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Zonnepanelen</a:t>
            </a:r>
            <a:r>
              <a:rPr lang="en-US" sz="2400" dirty="0"/>
              <a:t> </a:t>
            </a:r>
            <a:r>
              <a:rPr lang="en-US" sz="2400" dirty="0" err="1"/>
              <a:t>strak</a:t>
            </a:r>
            <a:r>
              <a:rPr lang="en-US" sz="2400" dirty="0"/>
              <a:t> in gelid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0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31" y="283399"/>
            <a:ext cx="4699705" cy="62662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0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42" y="262406"/>
            <a:ext cx="8501165" cy="637587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68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64" y="825107"/>
            <a:ext cx="2356628" cy="1767471"/>
          </a:xfrm>
          <a:prstGeom prst="rect">
            <a:avLst/>
          </a:prstGeom>
        </p:spPr>
      </p:pic>
      <p:pic>
        <p:nvPicPr>
          <p:cNvPr id="3" name="Picture 2" descr="f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586" y="2226205"/>
            <a:ext cx="3048000" cy="4064000"/>
          </a:xfrm>
          <a:prstGeom prst="rect">
            <a:avLst/>
          </a:prstGeom>
        </p:spPr>
      </p:pic>
      <p:pic>
        <p:nvPicPr>
          <p:cNvPr id="4" name="Picture 3" descr="P107069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169" y="3193494"/>
            <a:ext cx="1918846" cy="2558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144" y="825107"/>
            <a:ext cx="400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Passief-brievenbus</a:t>
            </a: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1" y="145139"/>
            <a:ext cx="8828105" cy="66765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1282700"/>
            <a:ext cx="5702300" cy="4292600"/>
          </a:xfrm>
          <a:prstGeom prst="rect">
            <a:avLst/>
          </a:prstGeom>
        </p:spPr>
      </p:pic>
      <p:pic>
        <p:nvPicPr>
          <p:cNvPr id="15" name="Picture 14" descr="Schermafbeelding 2015-11-06 om 22.02.4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712" y="845694"/>
            <a:ext cx="8116574" cy="542954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rmafbeelding 2015-11-06 om 22.10.0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430" y="931333"/>
            <a:ext cx="8146143" cy="5430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Bouwteam-aanpak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Alle </a:t>
            </a:r>
            <a:r>
              <a:rPr lang="en-US" dirty="0" err="1"/>
              <a:t>lichten</a:t>
            </a:r>
            <a:r>
              <a:rPr lang="en-US" dirty="0"/>
              <a:t> op </a:t>
            </a:r>
            <a:r>
              <a:rPr lang="en-US" dirty="0" err="1"/>
              <a:t>groen</a:t>
            </a:r>
            <a:r>
              <a:rPr lang="en-US" dirty="0"/>
              <a:t>: energieNUL73</a:t>
            </a:r>
          </a:p>
          <a:p>
            <a:r>
              <a:rPr lang="en-US" dirty="0" err="1"/>
              <a:t>Keuze</a:t>
            </a:r>
            <a:r>
              <a:rPr lang="en-US" dirty="0"/>
              <a:t> </a:t>
            </a:r>
            <a:r>
              <a:rPr lang="en-US" dirty="0" err="1"/>
              <a:t>aannemer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coalitie</a:t>
            </a:r>
            <a:r>
              <a:rPr lang="en-US" dirty="0"/>
              <a:t>: </a:t>
            </a:r>
            <a:r>
              <a:rPr lang="en-US" dirty="0" err="1"/>
              <a:t>Roscobouw</a:t>
            </a:r>
            <a:endParaRPr lang="en-US" dirty="0"/>
          </a:p>
          <a:p>
            <a:r>
              <a:rPr lang="en-US" dirty="0" err="1"/>
              <a:t>Bouwteam</a:t>
            </a:r>
            <a:r>
              <a:rPr lang="en-US" dirty="0"/>
              <a:t> (</a:t>
            </a:r>
            <a:r>
              <a:rPr lang="en-US" dirty="0" err="1"/>
              <a:t>incl</a:t>
            </a:r>
            <a:r>
              <a:rPr lang="en-US" dirty="0"/>
              <a:t> </a:t>
            </a:r>
            <a:r>
              <a:rPr lang="en-US" dirty="0" err="1"/>
              <a:t>aanemer</a:t>
            </a:r>
            <a:r>
              <a:rPr lang="en-US" dirty="0"/>
              <a:t>) </a:t>
            </a:r>
            <a:r>
              <a:rPr lang="en-US" dirty="0" err="1"/>
              <a:t>denkt</a:t>
            </a:r>
            <a:r>
              <a:rPr lang="en-US" dirty="0"/>
              <a:t> </a:t>
            </a:r>
            <a:r>
              <a:rPr lang="en-US" dirty="0" err="1"/>
              <a:t>mee</a:t>
            </a:r>
            <a:r>
              <a:rPr lang="en-US" dirty="0"/>
              <a:t> over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uitwerking</a:t>
            </a:r>
            <a:endParaRPr lang="en-US" dirty="0"/>
          </a:p>
          <a:p>
            <a:r>
              <a:rPr lang="en-US" dirty="0" err="1"/>
              <a:t>Passief-huis-benadering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9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83" y="607523"/>
            <a:ext cx="2725708" cy="3634277"/>
          </a:xfrm>
          <a:prstGeom prst="rect">
            <a:avLst/>
          </a:prstGeom>
        </p:spPr>
      </p:pic>
      <p:pic>
        <p:nvPicPr>
          <p:cNvPr id="3" name="Picture 2" descr="P10709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2819400"/>
            <a:ext cx="4699984" cy="3524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0488" y="607523"/>
            <a:ext cx="399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Blower-door-test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76" y="313655"/>
            <a:ext cx="3274523" cy="4366031"/>
          </a:xfrm>
          <a:prstGeom prst="rect">
            <a:avLst/>
          </a:prstGeom>
        </p:spPr>
      </p:pic>
      <p:pic>
        <p:nvPicPr>
          <p:cNvPr id="3" name="Picture 2" descr="P10800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2960" y="745235"/>
            <a:ext cx="5143500" cy="58884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821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maatregelen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042"/>
            <a:ext cx="8229600" cy="4430358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Isolerende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schil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aan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buitenkant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Passief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kozijnen</a:t>
            </a:r>
            <a:r>
              <a:rPr lang="en-US" sz="2000" dirty="0">
                <a:solidFill>
                  <a:schemeClr val="tx1"/>
                </a:solidFill>
              </a:rPr>
              <a:t> met 3 </a:t>
            </a:r>
            <a:r>
              <a:rPr lang="en-US" sz="2000" dirty="0" err="1">
                <a:solidFill>
                  <a:schemeClr val="tx1"/>
                </a:solidFill>
              </a:rPr>
              <a:t>lagen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glas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Isoleren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begane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grond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vloer</a:t>
            </a:r>
            <a:r>
              <a:rPr lang="en-US" sz="2000" dirty="0">
                <a:solidFill>
                  <a:schemeClr val="tx1"/>
                </a:solidFill>
              </a:rPr>
              <a:t> / </a:t>
            </a:r>
            <a:r>
              <a:rPr lang="en-US" sz="2000" dirty="0" err="1">
                <a:solidFill>
                  <a:schemeClr val="tx1"/>
                </a:solidFill>
              </a:rPr>
              <a:t>fundering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Nieuw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dak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Aanbouw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isolatiewaarde</a:t>
            </a:r>
            <a:r>
              <a:rPr lang="en-US" sz="2000" dirty="0">
                <a:solidFill>
                  <a:schemeClr val="tx1"/>
                </a:solidFill>
              </a:rPr>
              <a:t>  (</a:t>
            </a:r>
            <a:r>
              <a:rPr lang="en-US" sz="2000" dirty="0" err="1">
                <a:solidFill>
                  <a:schemeClr val="tx1"/>
                </a:solidFill>
              </a:rPr>
              <a:t>R</a:t>
            </a:r>
            <a:r>
              <a:rPr lang="en-US" sz="2000" baseline="-25000" dirty="0" err="1">
                <a:solidFill>
                  <a:schemeClr val="tx1"/>
                </a:solidFill>
              </a:rPr>
              <a:t>c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van </a:t>
            </a:r>
            <a:r>
              <a:rPr lang="en-US" sz="2000" dirty="0" err="1">
                <a:solidFill>
                  <a:schemeClr val="tx1"/>
                </a:solidFill>
              </a:rPr>
              <a:t>minimaal</a:t>
            </a:r>
            <a:r>
              <a:rPr lang="en-US" sz="2000" dirty="0">
                <a:solidFill>
                  <a:schemeClr val="tx1"/>
                </a:solidFill>
              </a:rPr>
              <a:t> 8);</a:t>
            </a:r>
          </a:p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Gecontroleerde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ventilatie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Voor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koudste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dagen</a:t>
            </a:r>
            <a:r>
              <a:rPr lang="en-US" sz="2000" dirty="0">
                <a:solidFill>
                  <a:schemeClr val="tx1"/>
                </a:solidFill>
              </a:rPr>
              <a:t> van het </a:t>
            </a:r>
            <a:r>
              <a:rPr lang="en-US" sz="2000" dirty="0" err="1">
                <a:solidFill>
                  <a:schemeClr val="tx1"/>
                </a:solidFill>
              </a:rPr>
              <a:t>jaar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lvl="1">
              <a:spcBef>
                <a:spcPts val="8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gloei</a:t>
            </a:r>
            <a:r>
              <a:rPr lang="en-US" sz="2000" dirty="0">
                <a:solidFill>
                  <a:schemeClr val="tx1"/>
                </a:solidFill>
              </a:rPr>
              <a:t>-spiral in </a:t>
            </a:r>
            <a:r>
              <a:rPr lang="en-US" sz="2000" dirty="0" err="1">
                <a:solidFill>
                  <a:schemeClr val="tx1"/>
                </a:solidFill>
              </a:rPr>
              <a:t>ventilatiekanaal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kickspace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Zonnepanelen</a:t>
            </a:r>
            <a:r>
              <a:rPr lang="en-US" sz="2000" dirty="0">
                <a:solidFill>
                  <a:schemeClr val="tx1"/>
                </a:solidFill>
              </a:rPr>
              <a:t>: PV;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chemeClr val="tx1"/>
                </a:solidFill>
              </a:rPr>
              <a:t>Van het gas </a:t>
            </a:r>
            <a:r>
              <a:rPr lang="en-US" sz="2000" dirty="0" err="1">
                <a:solidFill>
                  <a:schemeClr val="tx1"/>
                </a:solidFill>
              </a:rPr>
              <a:t>af</a:t>
            </a:r>
            <a:r>
              <a:rPr lang="en-US" sz="2000" dirty="0">
                <a:solidFill>
                  <a:schemeClr val="tx1"/>
                </a:solidFill>
              </a:rPr>
              <a:t>!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01_Perspectief nieuwe situatie voorzijde.pd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462035"/>
            <a:ext cx="82296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721" y="5890386"/>
            <a:ext cx="79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  <a:r>
              <a:rPr lang="en-US" sz="2400" dirty="0" err="1"/>
              <a:t>maar</a:t>
            </a:r>
            <a:r>
              <a:rPr lang="en-US" sz="2400" dirty="0"/>
              <a:t> het </a:t>
            </a:r>
            <a:r>
              <a:rPr lang="en-US" sz="2400" dirty="0" err="1"/>
              <a:t>moesten</a:t>
            </a:r>
            <a:r>
              <a:rPr lang="en-US" sz="2400" dirty="0"/>
              <a:t> </a:t>
            </a:r>
            <a:r>
              <a:rPr lang="en-US" sz="2400" dirty="0" err="1"/>
              <a:t>steenstrips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550" y="-1625600"/>
            <a:ext cx="9817100" cy="1010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Ontwerpkeuzes</a:t>
            </a:r>
            <a:r>
              <a:rPr lang="en-US" sz="3600" dirty="0"/>
              <a:t> </a:t>
            </a:r>
            <a:r>
              <a:rPr lang="en-US" dirty="0"/>
              <a:t>en </a:t>
            </a:r>
            <a:r>
              <a:rPr lang="en-US" dirty="0" err="1"/>
              <a:t>leerpunten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Verwijderen</a:t>
            </a:r>
            <a:r>
              <a:rPr lang="en-US" dirty="0"/>
              <a:t> </a:t>
            </a:r>
            <a:r>
              <a:rPr lang="en-US" dirty="0" err="1"/>
              <a:t>buitenspouwblad</a:t>
            </a:r>
            <a:r>
              <a:rPr lang="en-US" dirty="0"/>
              <a:t>: </a:t>
            </a:r>
            <a:r>
              <a:rPr lang="en-US" dirty="0" err="1"/>
              <a:t>risico</a:t>
            </a:r>
            <a:r>
              <a:rPr lang="en-US" dirty="0"/>
              <a:t> </a:t>
            </a:r>
            <a:r>
              <a:rPr lang="en-US" dirty="0" err="1"/>
              <a:t>valse</a:t>
            </a:r>
            <a:r>
              <a:rPr lang="en-US" dirty="0"/>
              <a:t> </a:t>
            </a:r>
            <a:r>
              <a:rPr lang="en-US" dirty="0" err="1"/>
              <a:t>spouw</a:t>
            </a:r>
            <a:r>
              <a:rPr lang="en-US" dirty="0"/>
              <a:t>!</a:t>
            </a:r>
          </a:p>
          <a:p>
            <a:r>
              <a:rPr lang="en-US" dirty="0" err="1"/>
              <a:t>Begane</a:t>
            </a:r>
            <a:r>
              <a:rPr lang="en-US" dirty="0"/>
              <a:t> </a:t>
            </a:r>
            <a:r>
              <a:rPr lang="en-US" dirty="0" err="1"/>
              <a:t>grond</a:t>
            </a:r>
            <a:r>
              <a:rPr lang="en-US" dirty="0"/>
              <a:t> </a:t>
            </a:r>
            <a:r>
              <a:rPr lang="en-US" dirty="0" err="1"/>
              <a:t>isoleren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vloeren</a:t>
            </a:r>
            <a:r>
              <a:rPr lang="en-US" dirty="0"/>
              <a:t> </a:t>
            </a:r>
            <a:r>
              <a:rPr lang="en-US" dirty="0" err="1"/>
              <a:t>eruit</a:t>
            </a:r>
            <a:endParaRPr lang="en-US" dirty="0"/>
          </a:p>
          <a:p>
            <a:pPr lvl="1"/>
            <a:r>
              <a:rPr lang="en-US" dirty="0"/>
              <a:t>…of de </a:t>
            </a:r>
            <a:r>
              <a:rPr lang="en-US" dirty="0" err="1"/>
              <a:t>fundering</a:t>
            </a:r>
            <a:r>
              <a:rPr lang="en-US" dirty="0"/>
              <a:t> </a:t>
            </a:r>
            <a:r>
              <a:rPr lang="en-US" dirty="0" err="1"/>
              <a:t>isoleren</a:t>
            </a:r>
            <a:endParaRPr lang="en-US" dirty="0"/>
          </a:p>
          <a:p>
            <a:pPr lvl="1"/>
            <a:r>
              <a:rPr lang="en-US" dirty="0" err="1"/>
              <a:t>Uiteindelijk</a:t>
            </a:r>
            <a:r>
              <a:rPr lang="en-US" dirty="0"/>
              <a:t> </a:t>
            </a:r>
            <a:r>
              <a:rPr lang="en-US" dirty="0" err="1"/>
              <a:t>allebei</a:t>
            </a:r>
            <a:endParaRPr lang="en-US" dirty="0"/>
          </a:p>
          <a:p>
            <a:r>
              <a:rPr lang="en-US" dirty="0"/>
              <a:t>Norm ‘</a:t>
            </a:r>
            <a:r>
              <a:rPr lang="en-US" dirty="0" err="1"/>
              <a:t>passief</a:t>
            </a:r>
            <a:r>
              <a:rPr lang="en-US" dirty="0"/>
              <a:t>’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haalbaar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en-US" dirty="0" err="1"/>
              <a:t>warmtebehoefte</a:t>
            </a:r>
            <a:r>
              <a:rPr lang="en-US" dirty="0"/>
              <a:t> en </a:t>
            </a:r>
            <a:r>
              <a:rPr lang="en-US" dirty="0" err="1"/>
              <a:t>keuze</a:t>
            </a:r>
            <a:r>
              <a:rPr lang="en-US" dirty="0"/>
              <a:t> </a:t>
            </a:r>
            <a:r>
              <a:rPr lang="en-US" dirty="0" err="1"/>
              <a:t>installatie</a:t>
            </a:r>
            <a:endParaRPr lang="en-US" dirty="0"/>
          </a:p>
          <a:p>
            <a:pPr lvl="1"/>
            <a:r>
              <a:rPr lang="en-US" dirty="0" err="1"/>
              <a:t>Geen</a:t>
            </a:r>
            <a:r>
              <a:rPr lang="en-US" dirty="0"/>
              <a:t> / </a:t>
            </a:r>
            <a:r>
              <a:rPr lang="en-US" dirty="0" err="1"/>
              <a:t>wel</a:t>
            </a:r>
            <a:r>
              <a:rPr lang="en-US" dirty="0"/>
              <a:t> /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vloerverwarming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Installatie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Gekozen voor relatief simpele installatie</a:t>
            </a:r>
          </a:p>
          <a:p>
            <a:r>
              <a:rPr lang="nl-NL" dirty="0"/>
              <a:t>Verwarming geïntegreerd in </a:t>
            </a:r>
            <a:r>
              <a:rPr lang="nl-NL" dirty="0" err="1"/>
              <a:t>ventilatie-systeem</a:t>
            </a:r>
            <a:endParaRPr lang="nl-NL" dirty="0"/>
          </a:p>
          <a:p>
            <a:pPr lvl="1"/>
            <a:r>
              <a:rPr lang="nl-NL" dirty="0"/>
              <a:t>WTW met </a:t>
            </a:r>
            <a:r>
              <a:rPr lang="nl-NL" dirty="0" err="1"/>
              <a:t>naverwarmer</a:t>
            </a:r>
            <a:endParaRPr lang="nl-NL" dirty="0"/>
          </a:p>
          <a:p>
            <a:pPr lvl="1"/>
            <a:r>
              <a:rPr lang="nl-NL" dirty="0"/>
              <a:t>Als duurzame bron alleen zonnepanelen</a:t>
            </a:r>
          </a:p>
          <a:p>
            <a:r>
              <a:rPr lang="nl-NL" dirty="0"/>
              <a:t>Ventilatie met ‘cascade’-systeem:</a:t>
            </a:r>
          </a:p>
          <a:p>
            <a:pPr lvl="1"/>
            <a:r>
              <a:rPr lang="nl-NL" dirty="0"/>
              <a:t>Inblaas in woonvertrekken</a:t>
            </a:r>
          </a:p>
          <a:p>
            <a:pPr lvl="1"/>
            <a:r>
              <a:rPr lang="nl-NL" dirty="0"/>
              <a:t>Afzuiging in keuken en natte ruimtes</a:t>
            </a:r>
          </a:p>
          <a:p>
            <a:pPr lvl="1"/>
            <a:r>
              <a:rPr lang="nl-NL" dirty="0"/>
              <a:t>Geen inblaas in woonkeuken</a:t>
            </a:r>
          </a:p>
          <a:p>
            <a:r>
              <a:rPr lang="nl-NL" dirty="0"/>
              <a:t>Warm water door </a:t>
            </a:r>
            <a:r>
              <a:rPr lang="nl-NL" dirty="0" err="1"/>
              <a:t>close-in-boiler</a:t>
            </a:r>
            <a:r>
              <a:rPr lang="nl-NL" dirty="0"/>
              <a:t> en elektrisch </a:t>
            </a:r>
            <a:r>
              <a:rPr lang="nl-NL" dirty="0" err="1"/>
              <a:t>doorstroomapparaat</a:t>
            </a:r>
            <a:endParaRPr lang="nl-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rtlCol="0">
        <a:spAutoFit/>
      </a:bodyPr>
      <a:lstStyle>
        <a:defPPr algn="l">
          <a:defRPr dirty="0" smtClean="0"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817</TotalTime>
  <Words>658</Words>
  <Application>Microsoft Office PowerPoint</Application>
  <PresentationFormat>Diavoorstelling (4:3)</PresentationFormat>
  <Paragraphs>115</Paragraphs>
  <Slides>41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6" baseType="lpstr">
      <vt:lpstr>Arial</vt:lpstr>
      <vt:lpstr>Brush Script MT</vt:lpstr>
      <vt:lpstr>Calibri</vt:lpstr>
      <vt:lpstr>Calisto MT</vt:lpstr>
      <vt:lpstr>Capital</vt:lpstr>
      <vt:lpstr>10 jaar na de metamorphose van ons huis: Orduynenstraat 86 </vt:lpstr>
      <vt:lpstr>We wilden verbouwen</vt:lpstr>
      <vt:lpstr>Trias Energetica</vt:lpstr>
      <vt:lpstr>Bouwteam-aanpak</vt:lpstr>
      <vt:lpstr>Onze maatregelen</vt:lpstr>
      <vt:lpstr>PowerPoint-presentatie</vt:lpstr>
      <vt:lpstr>PowerPoint-presentatie</vt:lpstr>
      <vt:lpstr>Ontwerpkeuzes en leerpunten</vt:lpstr>
      <vt:lpstr>Installatie</vt:lpstr>
      <vt:lpstr>Gemeente</vt:lpstr>
      <vt:lpstr>De verbouwing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Controles</vt:lpstr>
      <vt:lpstr>Ervaringen 10 jaar wonen in een energieneutraal huis</vt:lpstr>
      <vt:lpstr>Comfort-prestaties</vt:lpstr>
      <vt:lpstr>Latere verbeteringen</vt:lpstr>
      <vt:lpstr>Verbeteringen (vervolg)</vt:lpstr>
      <vt:lpstr>Energieprestatie</vt:lpstr>
      <vt:lpstr>Elektriciteit [kWh]</vt:lpstr>
      <vt:lpstr>Jaaroverzicht elektriciteit [kWh]</vt:lpstr>
      <vt:lpstr>Vragen?</vt:lpstr>
      <vt:lpstr>Verdieping</vt:lpstr>
      <vt:lpstr>We wilden verbouwen</vt:lpstr>
      <vt:lpstr>PowerPoint-presentatie</vt:lpstr>
      <vt:lpstr>Op zoek naar iets bijzonders…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metamorphose van Orduynenstraat 86</dc:title>
  <dc:creator>Tom Godefrooij</dc:creator>
  <cp:lastModifiedBy>Rob Pander Maat</cp:lastModifiedBy>
  <cp:revision>27</cp:revision>
  <cp:lastPrinted>2018-04-09T09:44:06Z</cp:lastPrinted>
  <dcterms:created xsi:type="dcterms:W3CDTF">2015-11-06T20:39:00Z</dcterms:created>
  <dcterms:modified xsi:type="dcterms:W3CDTF">2024-02-06T16:05:33Z</dcterms:modified>
</cp:coreProperties>
</file>